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56" r:id="rId5"/>
    <p:sldId id="290" r:id="rId6"/>
    <p:sldId id="291" r:id="rId7"/>
    <p:sldId id="301" r:id="rId8"/>
    <p:sldId id="258" r:id="rId9"/>
    <p:sldId id="262" r:id="rId10"/>
    <p:sldId id="260" r:id="rId11"/>
    <p:sldId id="271" r:id="rId12"/>
    <p:sldId id="294" r:id="rId13"/>
    <p:sldId id="277" r:id="rId14"/>
    <p:sldId id="295" r:id="rId15"/>
    <p:sldId id="282" r:id="rId16"/>
    <p:sldId id="292" r:id="rId17"/>
    <p:sldId id="284" r:id="rId18"/>
    <p:sldId id="296" r:id="rId19"/>
    <p:sldId id="285" r:id="rId20"/>
    <p:sldId id="289" r:id="rId21"/>
    <p:sldId id="300" r:id="rId22"/>
    <p:sldId id="297" r:id="rId23"/>
    <p:sldId id="299" r:id="rId24"/>
    <p:sldId id="298" r:id="rId25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2" autoAdjust="0"/>
    <p:restoredTop sz="95161" autoAdjust="0"/>
  </p:normalViewPr>
  <p:slideViewPr>
    <p:cSldViewPr snapToGrid="0" showGuides="1">
      <p:cViewPr varScale="1">
        <p:scale>
          <a:sx n="78" d="100"/>
          <a:sy n="78" d="100"/>
        </p:scale>
        <p:origin x="603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5/14/2019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FCA792B-F3C6-440D-9FAF-B0D8AC4CD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6472945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43386"/>
            <a:ext cx="1152352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9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E7B96-D2A6-4A16-9C8C-9BA017C834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911F93-34D4-49C9-8A88-C4DDE1F1E0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EDC71-13B7-4B76-A967-98C8665C45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86525"/>
            <a:ext cx="1088136" cy="261860"/>
          </a:xfrm>
          <a:prstGeom prst="rect">
            <a:avLst/>
          </a:prstGeom>
        </p:spPr>
      </p:pic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690CFA-BCE4-4BCB-BADE-0862029B1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1421928"/>
          </a:xfrm>
        </p:spPr>
        <p:txBody>
          <a:bodyPr/>
          <a:lstStyle/>
          <a:p>
            <a:r>
              <a:rPr lang="en-US" dirty="0"/>
              <a:t>Volumetric Segmentation via Neural Networks Improves Neutron Crystallography Data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736" y="3033060"/>
            <a:ext cx="5440514" cy="2028101"/>
          </a:xfrm>
        </p:spPr>
        <p:txBody>
          <a:bodyPr/>
          <a:lstStyle/>
          <a:p>
            <a:r>
              <a:rPr lang="en-US" dirty="0"/>
              <a:t>Brendan Sullivan</a:t>
            </a:r>
            <a:br>
              <a:rPr lang="en-US" dirty="0"/>
            </a:br>
            <a:r>
              <a:rPr lang="en-US" dirty="0"/>
              <a:t>sullivanbt@ornl.gov</a:t>
            </a:r>
          </a:p>
          <a:p>
            <a:endParaRPr lang="en-US" dirty="0"/>
          </a:p>
          <a:p>
            <a:r>
              <a:rPr lang="en-US" dirty="0"/>
              <a:t>HPML2019</a:t>
            </a:r>
            <a:br>
              <a:rPr lang="en-US" dirty="0"/>
            </a:br>
            <a:r>
              <a:rPr lang="en-US" dirty="0" err="1"/>
              <a:t>CCGrid</a:t>
            </a:r>
            <a:r>
              <a:rPr lang="en-US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7400F-092F-4CAE-9FC4-F2DE0731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880369"/>
          </a:xfrm>
        </p:spPr>
        <p:txBody>
          <a:bodyPr/>
          <a:lstStyle/>
          <a:p>
            <a:r>
              <a:rPr lang="en-US" dirty="0"/>
              <a:t>Training peaks are augmented from measured strong peaks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E0756E-39AF-4BFC-8173-A7D3974BD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2" y="696713"/>
            <a:ext cx="8922270" cy="393810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9623545-4942-4C99-8973-FFF764C9CE6E}"/>
              </a:ext>
            </a:extLst>
          </p:cNvPr>
          <p:cNvSpPr txBox="1">
            <a:spLocks/>
          </p:cNvSpPr>
          <p:nvPr/>
        </p:nvSpPr>
        <p:spPr bwMode="auto">
          <a:xfrm>
            <a:off x="324064" y="4914027"/>
            <a:ext cx="11523520" cy="218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Can easily fit strong peaks – threshold to get a mask</a:t>
            </a:r>
          </a:p>
          <a:p>
            <a:r>
              <a:rPr lang="en-US" dirty="0"/>
              <a:t>Need to simulate different orientations, </a:t>
            </a:r>
            <a:r>
              <a:rPr lang="en-US" dirty="0" err="1"/>
              <a:t>mispredict</a:t>
            </a:r>
            <a:r>
              <a:rPr lang="en-US" dirty="0"/>
              <a:t> locations, weak peaks (strong noise)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8C8B2-951B-45DD-B2E5-B0EBC546AAE3}"/>
              </a:ext>
            </a:extLst>
          </p:cNvPr>
          <p:cNvSpPr txBox="1"/>
          <p:nvPr/>
        </p:nvSpPr>
        <p:spPr>
          <a:xfrm>
            <a:off x="2123744" y="3755322"/>
            <a:ext cx="167866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08306B"/>
                </a:solidFill>
              </a:rPr>
              <a:t>I/max(I) &gt; 0.15</a:t>
            </a:r>
          </a:p>
        </p:txBody>
      </p:sp>
    </p:spTree>
    <p:extLst>
      <p:ext uri="{BB962C8B-B14F-4D97-AF65-F5344CB8AC3E}">
        <p14:creationId xmlns:p14="http://schemas.microsoft.com/office/powerpoint/2010/main" val="403940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EE4E-469D-47B7-B609-BF0DC580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We use two datasets from two crystals of the same protein as a starting point for looking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395E4-903E-4456-992B-CB98D7CBF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8834" y="1371351"/>
            <a:ext cx="5174559" cy="5158582"/>
          </a:xfrm>
        </p:spPr>
        <p:txBody>
          <a:bodyPr/>
          <a:lstStyle/>
          <a:p>
            <a:r>
              <a:rPr lang="en-US" dirty="0"/>
              <a:t>Two datasets recorded with same instrument configuration</a:t>
            </a:r>
          </a:p>
          <a:p>
            <a:r>
              <a:rPr lang="en-US" dirty="0"/>
              <a:t>Crystal for second dataset diffracts more strongly</a:t>
            </a:r>
          </a:p>
          <a:p>
            <a:r>
              <a:rPr lang="en-US" dirty="0"/>
              <a:t>Both training sets created using same algorithm</a:t>
            </a:r>
          </a:p>
          <a:p>
            <a:r>
              <a:rPr lang="en-US" dirty="0"/>
              <a:t>Dataset 1 has ~10k peaks, Dataset 2 has ~15k peaks</a:t>
            </a:r>
          </a:p>
          <a:p>
            <a:r>
              <a:rPr lang="en-US" dirty="0"/>
              <a:t>Mixed training set used 5k from 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B7A8E-E5D8-4614-97A3-2FC4D8D9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68" y="1662222"/>
            <a:ext cx="5692786" cy="4287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8D708-331F-421E-8561-29F18CF1237A}"/>
              </a:ext>
            </a:extLst>
          </p:cNvPr>
          <p:cNvSpPr txBox="1"/>
          <p:nvPr/>
        </p:nvSpPr>
        <p:spPr>
          <a:xfrm>
            <a:off x="1305509" y="5924257"/>
            <a:ext cx="45576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+mn-lt"/>
              </a:rPr>
              <a:t>Size of training peaks for each dataset</a:t>
            </a:r>
          </a:p>
        </p:txBody>
      </p:sp>
    </p:spTree>
    <p:extLst>
      <p:ext uri="{BB962C8B-B14F-4D97-AF65-F5344CB8AC3E}">
        <p14:creationId xmlns:p14="http://schemas.microsoft.com/office/powerpoint/2010/main" val="346884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6257-027E-4685-8FDF-3784C3408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A small neural network similar to a U-Net is used to learn peak shapes from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F2280-0AD7-4522-AF23-2AF7B0C33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91" y="3867005"/>
            <a:ext cx="11523520" cy="2532633"/>
          </a:xfrm>
        </p:spPr>
        <p:txBody>
          <a:bodyPr/>
          <a:lstStyle/>
          <a:p>
            <a:r>
              <a:rPr lang="en-US" dirty="0"/>
              <a:t>Train against ~10k training peaks generated from strong peaks</a:t>
            </a:r>
          </a:p>
          <a:p>
            <a:pPr lvl="1"/>
            <a:r>
              <a:rPr lang="en-US" dirty="0"/>
              <a:t>ADAM optimizer, </a:t>
            </a:r>
            <a:r>
              <a:rPr lang="en-US" dirty="0" err="1"/>
              <a:t>lr</a:t>
            </a:r>
            <a:r>
              <a:rPr lang="en-US" dirty="0"/>
              <a:t> = 0.0005, </a:t>
            </a:r>
            <a:r>
              <a:rPr lang="el-GR" dirty="0"/>
              <a:t>β</a:t>
            </a:r>
            <a:r>
              <a:rPr lang="en-US" baseline="-25000" dirty="0"/>
              <a:t>1</a:t>
            </a:r>
            <a:r>
              <a:rPr lang="en-US" dirty="0"/>
              <a:t>=0.9, </a:t>
            </a:r>
            <a:r>
              <a:rPr lang="el-GR" dirty="0"/>
              <a:t>β</a:t>
            </a:r>
            <a:r>
              <a:rPr lang="en-US" baseline="-25000" dirty="0"/>
              <a:t>2</a:t>
            </a:r>
            <a:r>
              <a:rPr lang="en-US" dirty="0"/>
              <a:t>=0.999</a:t>
            </a:r>
          </a:p>
          <a:p>
            <a:pPr lvl="1"/>
            <a:r>
              <a:rPr lang="en-US" dirty="0"/>
              <a:t>Includes dropout layers (0.5 dropout rate) and </a:t>
            </a:r>
            <a:r>
              <a:rPr lang="en-US" dirty="0" err="1"/>
              <a:t>BatchNormalization</a:t>
            </a:r>
            <a:r>
              <a:rPr lang="en-US" dirty="0"/>
              <a:t> layers</a:t>
            </a:r>
          </a:p>
          <a:p>
            <a:r>
              <a:rPr lang="en-US" dirty="0"/>
              <a:t>Total of 103,873 trainable variables and 320 nontrainable</a:t>
            </a:r>
          </a:p>
          <a:p>
            <a:r>
              <a:rPr lang="en-US" dirty="0"/>
              <a:t>80% training, 10% validation, 10% test from training set</a:t>
            </a:r>
          </a:p>
        </p:txBody>
      </p:sp>
      <p:pic>
        <p:nvPicPr>
          <p:cNvPr id="9" name="Picture 8" descr="A picture containing clock, object&#10;&#10;Description automatically generated">
            <a:extLst>
              <a:ext uri="{FF2B5EF4-FFF2-40B4-BE49-F238E27FC236}">
                <a16:creationId xmlns:a16="http://schemas.microsoft.com/office/drawing/2014/main" id="{FFB01524-8756-481B-A070-501E0FD10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14" y="1164323"/>
            <a:ext cx="7713972" cy="270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36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7AFC5-C4F3-44BA-8D4A-567EE015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Using a small network based on a U-Net the network is able to learn peak shapes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2C3F6-9A49-413A-9AB0-5FB2CAACD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49" y="1639608"/>
            <a:ext cx="5652051" cy="43586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54EF17-416D-494D-92E8-E8F5B2BA7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216" y="1437091"/>
            <a:ext cx="5587875" cy="5164877"/>
          </a:xfrm>
        </p:spPr>
        <p:txBody>
          <a:bodyPr/>
          <a:lstStyle/>
          <a:p>
            <a:r>
              <a:rPr lang="en-US" dirty="0"/>
              <a:t>For training and prediction, scale data to have zero mean and unit variance</a:t>
            </a:r>
          </a:p>
          <a:p>
            <a:r>
              <a:rPr lang="en-US" dirty="0"/>
              <a:t>Loss function: 1-Dice Coefficient</a:t>
            </a:r>
          </a:p>
          <a:p>
            <a:r>
              <a:rPr lang="en-US" dirty="0"/>
              <a:t>Routinely achieve Dice coefficients of 0.82, mean </a:t>
            </a:r>
            <a:r>
              <a:rPr lang="en-US" dirty="0" err="1"/>
              <a:t>IoUs</a:t>
            </a:r>
            <a:r>
              <a:rPr lang="en-US" dirty="0"/>
              <a:t> of 0.69 for training, validation, and testing sets.</a:t>
            </a:r>
          </a:p>
          <a:p>
            <a:pPr lvl="1"/>
            <a:r>
              <a:rPr lang="en-US" dirty="0"/>
              <a:t>For negative control, fit to random peaks.  0.15 Dice Coefficient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90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3A467-0A22-4AAF-83F5-A6C382A79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Trained network successfully segments peaks over a variety of intensities</a:t>
            </a:r>
          </a:p>
        </p:txBody>
      </p:sp>
      <p:pic>
        <p:nvPicPr>
          <p:cNvPr id="7" name="Picture 6" descr="A picture containing monitor, wall, screen&#10;&#10;Description automatically generated">
            <a:extLst>
              <a:ext uri="{FF2B5EF4-FFF2-40B4-BE49-F238E27FC236}">
                <a16:creationId xmlns:a16="http://schemas.microsoft.com/office/drawing/2014/main" id="{7E69B38C-9288-43BD-99FA-3B80A8844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803" y="1437091"/>
            <a:ext cx="4805532" cy="42125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D279048-B8B2-4362-9009-96549B3317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8125" y="1227690"/>
                <a:ext cx="6946678" cy="5164877"/>
              </a:xfrm>
            </p:spPr>
            <p:txBody>
              <a:bodyPr/>
              <a:lstStyle/>
              <a:p>
                <a:r>
                  <a:rPr lang="en-US" dirty="0"/>
                  <a:t>Predicts non-training peaks reliably</a:t>
                </a:r>
              </a:p>
              <a:p>
                <a:r>
                  <a:rPr lang="en-US" dirty="0"/>
                  <a:t>For weakest peaks, cannot visually determine if prediction is accurate</a:t>
                </a:r>
              </a:p>
              <a:p>
                <a:r>
                  <a:rPr lang="en-US" dirty="0"/>
                  <a:t>Integration to get intensity and variance: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</a:rPr>
                      <m:t>Σ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𝑛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𝐵𝐺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𝐵𝐺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Need to quantitatively assess integration for consistency (merging statistics) and accuracy (intensity statistics)</a:t>
                </a:r>
              </a:p>
              <a:p>
                <a:r>
                  <a:rPr lang="en-US" dirty="0"/>
                  <a:t>Keep I/</a:t>
                </a:r>
                <a:r>
                  <a:rPr lang="el-GR" dirty="0"/>
                  <a:t>σ</a:t>
                </a:r>
                <a:r>
                  <a:rPr lang="en-US" dirty="0"/>
                  <a:t> &gt; 1 for each integration method</a:t>
                </a: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AD279048-B8B2-4362-9009-96549B3317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125" y="1227690"/>
                <a:ext cx="6946678" cy="5164877"/>
              </a:xfrm>
              <a:blipFill>
                <a:blip r:embed="rId3"/>
                <a:stretch>
                  <a:fillRect l="-1491" t="-2005" r="-2018" b="-4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029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63F4-E8CF-446C-AFB9-EBA7AAE7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Merging statistics measure consistency of integrated intensities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13DC4F-C8FD-4039-9FA8-06004CF6D9A7}"/>
              </a:ext>
            </a:extLst>
          </p:cNvPr>
          <p:cNvGrpSpPr/>
          <p:nvPr/>
        </p:nvGrpSpPr>
        <p:grpSpPr>
          <a:xfrm>
            <a:off x="268224" y="1183299"/>
            <a:ext cx="11679936" cy="2986454"/>
            <a:chOff x="268224" y="1183299"/>
            <a:chExt cx="11679936" cy="29864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E7D1C0-69A8-450E-9EEE-1E9C0AFE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224" y="1183299"/>
              <a:ext cx="11679936" cy="2986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FD4FB02-EF99-49FC-9E7A-07FAC97061DB}"/>
                </a:ext>
              </a:extLst>
            </p:cNvPr>
            <p:cNvSpPr txBox="1"/>
            <p:nvPr/>
          </p:nvSpPr>
          <p:spPr>
            <a:xfrm>
              <a:off x="3282732" y="1603076"/>
              <a:ext cx="123142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Dataset 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25313E-9CF6-46AC-A32E-50B059708897}"/>
              </a:ext>
            </a:extLst>
          </p:cNvPr>
          <p:cNvGrpSpPr/>
          <p:nvPr/>
        </p:nvGrpSpPr>
        <p:grpSpPr>
          <a:xfrm>
            <a:off x="278866" y="1132530"/>
            <a:ext cx="11644910" cy="2965798"/>
            <a:chOff x="191103" y="3429000"/>
            <a:chExt cx="11644910" cy="29657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09AA8B6-4ED0-4401-9548-CA9CD314E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103" y="3429000"/>
              <a:ext cx="11644910" cy="29657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1FF00F-1A40-4142-AC7A-A1FE4B006553}"/>
                </a:ext>
              </a:extLst>
            </p:cNvPr>
            <p:cNvSpPr txBox="1"/>
            <p:nvPr/>
          </p:nvSpPr>
          <p:spPr>
            <a:xfrm>
              <a:off x="3218281" y="3828121"/>
              <a:ext cx="1260281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Dataset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082DD6E-A509-4673-A31C-70F6514826AC}"/>
                  </a:ext>
                </a:extLst>
              </p:cNvPr>
              <p:cNvSpPr/>
              <p:nvPr/>
            </p:nvSpPr>
            <p:spPr>
              <a:xfrm>
                <a:off x="849254" y="4528343"/>
                <a:ext cx="6096000" cy="148617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2860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𝑚𝑒𝑟𝑔𝑒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tx1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|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082DD6E-A509-4673-A31C-70F651482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54" y="4528343"/>
                <a:ext cx="6096000" cy="14861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29941F-56D5-46D4-8550-11C594730CEE}"/>
                  </a:ext>
                </a:extLst>
              </p:cNvPr>
              <p:cNvSpPr/>
              <p:nvPr/>
            </p:nvSpPr>
            <p:spPr>
              <a:xfrm>
                <a:off x="6000004" y="4204810"/>
                <a:ext cx="5002267" cy="1950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2860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𝑝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𝑖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𝑚</m:t>
                          </m:r>
                          <m:r>
                            <a:rPr lang="en-GB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.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rad>
                                <m:radPr>
                                  <m:degHide m:val="on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−1</m:t>
                                      </m:r>
                                    </m:den>
                                  </m:f>
                                </m:e>
                              </m:rad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h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en-GB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|</m:t>
                                  </m:r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h</m:t>
                              </m:r>
                            </m:sub>
                            <m:sup/>
                            <m:e>
                              <m:nary>
                                <m:naryPr>
                                  <m:chr m:val="∑"/>
                                  <m:limLoc m:val="subSup"/>
                                  <m:supHide m:val="on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GB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h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GB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D29941F-56D5-46D4-8550-11C594730C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004" y="4204810"/>
                <a:ext cx="5002267" cy="1950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449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1C936-9DFC-4371-8CF6-F3898599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880369"/>
          </a:xfrm>
        </p:spPr>
        <p:txBody>
          <a:bodyPr/>
          <a:lstStyle/>
          <a:p>
            <a:r>
              <a:rPr lang="en-US" dirty="0"/>
              <a:t>Ideal crystals have known intensity statistics that we can use to evaluate integration scheme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F743E1-2B5A-4980-A6E1-428433730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40" y="1382070"/>
            <a:ext cx="6234084" cy="4912865"/>
          </a:xfrm>
        </p:spPr>
        <p:txBody>
          <a:bodyPr/>
          <a:lstStyle/>
          <a:p>
            <a:r>
              <a:rPr lang="en-US" dirty="0"/>
              <a:t>Series of tests based on intensity statistics </a:t>
            </a:r>
          </a:p>
          <a:p>
            <a:pPr lvl="1"/>
            <a:r>
              <a:rPr lang="en-US" dirty="0"/>
              <a:t>Usually diagnose issues with sample</a:t>
            </a:r>
          </a:p>
          <a:p>
            <a:pPr lvl="1"/>
            <a:r>
              <a:rPr lang="en-US" dirty="0"/>
              <a:t>From X-ray we know these are nearly perfect crystals, so we use to assess integration scheme</a:t>
            </a:r>
          </a:p>
          <a:p>
            <a:r>
              <a:rPr lang="en-US" dirty="0"/>
              <a:t>N(z) tests measure the distribution of intensities</a:t>
            </a:r>
          </a:p>
          <a:p>
            <a:r>
              <a:rPr lang="en-US" dirty="0"/>
              <a:t>N(|L|) tests variations in local intensity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14B0DA-4007-45AF-96C4-B611DB7F3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630" y="1079557"/>
            <a:ext cx="5723338" cy="4796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53C973-7086-4485-B90C-BBE41D9E8792}"/>
                  </a:ext>
                </a:extLst>
              </p:cNvPr>
              <p:cNvSpPr txBox="1"/>
              <p:nvPr/>
            </p:nvSpPr>
            <p:spPr>
              <a:xfrm>
                <a:off x="2853453" y="5566746"/>
                <a:ext cx="2344147" cy="9375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53C973-7086-4485-B90C-BBE41D9E8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3453" y="5566746"/>
                <a:ext cx="2344147" cy="937501"/>
              </a:xfrm>
              <a:prstGeom prst="rect">
                <a:avLst/>
              </a:prstGeom>
              <a:blipFill>
                <a:blip r:embed="rId3"/>
                <a:stretch>
                  <a:fillRect t="-1299" b="-1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8362B9-265F-49AC-BBDC-DA9E8224EA21}"/>
                  </a:ext>
                </a:extLst>
              </p:cNvPr>
              <p:cNvSpPr txBox="1"/>
              <p:nvPr/>
            </p:nvSpPr>
            <p:spPr>
              <a:xfrm>
                <a:off x="5325878" y="5586946"/>
                <a:ext cx="3273671" cy="10150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38362B9-265F-49AC-BBDC-DA9E8224E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878" y="5586946"/>
                <a:ext cx="3273671" cy="1015021"/>
              </a:xfrm>
              <a:prstGeom prst="rect">
                <a:avLst/>
              </a:prstGeom>
              <a:blipFill>
                <a:blip r:embed="rId4"/>
                <a:stretch>
                  <a:fillRect t="-1796" b="-1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697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FA84-F425-470B-8971-C690A8C13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Intensity Distributions demonstrate that profile fitting integration is more accurate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73520B-47CE-435F-A0E4-301CB599E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00" y="1314825"/>
            <a:ext cx="9975330" cy="52120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A732EA9-3CE9-40F1-8445-5E055345D9DD}"/>
              </a:ext>
            </a:extLst>
          </p:cNvPr>
          <p:cNvSpPr/>
          <p:nvPr/>
        </p:nvSpPr>
        <p:spPr>
          <a:xfrm>
            <a:off x="746879" y="1300865"/>
            <a:ext cx="3001466" cy="517671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4EC720-7DA6-45F5-96C1-3C369E1C6345}"/>
              </a:ext>
            </a:extLst>
          </p:cNvPr>
          <p:cNvSpPr/>
          <p:nvPr/>
        </p:nvSpPr>
        <p:spPr>
          <a:xfrm>
            <a:off x="6400799" y="1234761"/>
            <a:ext cx="2665259" cy="536720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E0193AF-3C6D-4D12-A91B-FD5CC133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019" y="1191909"/>
            <a:ext cx="5996638" cy="54529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16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9EF5-D9D0-4DE4-94AA-40EF6CA05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This work demonstrates transfer learning is possible for peak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9DC88-6BCD-42F0-8A97-77351A7EC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070" y="1443386"/>
            <a:ext cx="5837674" cy="4195415"/>
          </a:xfrm>
        </p:spPr>
        <p:txBody>
          <a:bodyPr/>
          <a:lstStyle/>
          <a:p>
            <a:r>
              <a:rPr lang="en-US" dirty="0"/>
              <a:t>No major differences between statistics or maps depending which set we train against</a:t>
            </a:r>
          </a:p>
          <a:p>
            <a:r>
              <a:rPr lang="en-US" dirty="0"/>
              <a:t>First step towards developing a universally applicable integration network</a:t>
            </a:r>
          </a:p>
          <a:p>
            <a:pPr lvl="1"/>
            <a:r>
              <a:rPr lang="en-US" dirty="0"/>
              <a:t>This is needed for new samples that users bring</a:t>
            </a:r>
          </a:p>
          <a:p>
            <a:r>
              <a:rPr lang="en-US" dirty="0"/>
              <a:t>More recent work shows extends beyond the similar crystals</a:t>
            </a:r>
          </a:p>
          <a:p>
            <a:pPr lvl="1"/>
            <a:r>
              <a:rPr lang="en-US" dirty="0"/>
              <a:t>Especially for more challenging samples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30682-16B0-4204-A9B7-BCF0E528B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09" y="1337562"/>
            <a:ext cx="3136134" cy="2361920"/>
          </a:xfrm>
          <a:prstGeom prst="rect">
            <a:avLst/>
          </a:prstGeom>
        </p:spPr>
      </p:pic>
      <p:pic>
        <p:nvPicPr>
          <p:cNvPr id="10" name="Picture 9" descr="A rainbow in the background&#10;&#10;Description automatically generated">
            <a:extLst>
              <a:ext uri="{FF2B5EF4-FFF2-40B4-BE49-F238E27FC236}">
                <a16:creationId xmlns:a16="http://schemas.microsoft.com/office/drawing/2014/main" id="{4A55F3C9-7C4F-45AB-B0CA-50A58C91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66" y="3429000"/>
            <a:ext cx="4867892" cy="333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15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FD311-222B-4A66-BF55-F465D0396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535531"/>
          </a:xfrm>
        </p:spPr>
        <p:txBody>
          <a:bodyPr/>
          <a:lstStyle/>
          <a:p>
            <a:r>
              <a:rPr lang="en-US" dirty="0"/>
              <a:t>Integration using a neural network is ~100 x faster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E413E-E744-4190-B018-3D1090B20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042" y="1443386"/>
            <a:ext cx="6179701" cy="4195415"/>
          </a:xfrm>
        </p:spPr>
        <p:txBody>
          <a:bodyPr/>
          <a:lstStyle/>
          <a:p>
            <a:r>
              <a:rPr lang="en-US" dirty="0"/>
              <a:t>Profile fitting takes several hours to integrate</a:t>
            </a:r>
          </a:p>
          <a:p>
            <a:pPr lvl="1"/>
            <a:r>
              <a:rPr lang="en-US" dirty="0"/>
              <a:t>Users need faster feedback to inform how they use beamtime</a:t>
            </a:r>
          </a:p>
          <a:p>
            <a:r>
              <a:rPr lang="en-US" dirty="0"/>
              <a:t>Using neural networks, we gain a factor of 100 increase in speed</a:t>
            </a:r>
          </a:p>
          <a:p>
            <a:r>
              <a:rPr lang="en-US" dirty="0"/>
              <a:t>Envision deploying for large scale </a:t>
            </a:r>
            <a:r>
              <a:rPr lang="en-US" dirty="0" err="1"/>
              <a:t>autoreduction</a:t>
            </a:r>
            <a:r>
              <a:rPr lang="en-US" dirty="0"/>
              <a:t> to give near real-time feedback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81248A-E09B-4561-9E7C-5B1DC505B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303463"/>
              </p:ext>
            </p:extLst>
          </p:nvPr>
        </p:nvGraphicFramePr>
        <p:xfrm>
          <a:off x="400257" y="1715706"/>
          <a:ext cx="503030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151">
                  <a:extLst>
                    <a:ext uri="{9D8B030D-6E8A-4147-A177-3AD203B41FA5}">
                      <a16:colId xmlns:a16="http://schemas.microsoft.com/office/drawing/2014/main" val="3534549726"/>
                    </a:ext>
                  </a:extLst>
                </a:gridCol>
                <a:gridCol w="2515151">
                  <a:extLst>
                    <a:ext uri="{9D8B030D-6E8A-4147-A177-3AD203B41FA5}">
                      <a16:colId xmlns:a16="http://schemas.microsoft.com/office/drawing/2014/main" val="6562962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Integration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 per Peak (</a:t>
                      </a:r>
                      <a:r>
                        <a:rPr lang="en-US" dirty="0" err="1"/>
                        <a:t>ms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33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Spherical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281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031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733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208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425A5-C337-4969-9564-B5FD362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23330"/>
          </a:xfrm>
        </p:spPr>
        <p:txBody>
          <a:bodyPr/>
          <a:lstStyle/>
          <a:p>
            <a:r>
              <a:rPr lang="en-US" sz="3000" dirty="0"/>
              <a:t>Oak Ridge National Laboratory hosts the Spallation Neutron Source (SNS) and High Flux Isotope Reactor (HFIR)</a:t>
            </a:r>
          </a:p>
        </p:txBody>
      </p:sp>
      <p:pic>
        <p:nvPicPr>
          <p:cNvPr id="1026" name="Picture 2" descr="Image result for spallation neutron source">
            <a:extLst>
              <a:ext uri="{FF2B5EF4-FFF2-40B4-BE49-F238E27FC236}">
                <a16:creationId xmlns:a16="http://schemas.microsoft.com/office/drawing/2014/main" id="{7C3CD4A8-2EBD-4864-8A16-420D6D10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4" y="1253049"/>
            <a:ext cx="10893692" cy="453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FB061E-7F2A-469E-8B38-D81A82BFD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664" y="4600687"/>
            <a:ext cx="3948440" cy="212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5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E9516-BAAF-46FA-87B7-BAA97FD07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Future neutron and X-ray sources can benefit from deep learning-based data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AF4AA-165D-4026-961E-972DF51B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XFELs will produce data at a rate of ~100 GB/s and require near real-time peak integration</a:t>
            </a:r>
          </a:p>
          <a:p>
            <a:pPr lvl="1"/>
            <a:r>
              <a:rPr lang="en-US" dirty="0"/>
              <a:t>Peaks not perfectly modeled yet, may need ML for accuracy and speed</a:t>
            </a:r>
          </a:p>
          <a:p>
            <a:r>
              <a:rPr lang="en-US" dirty="0"/>
              <a:t>Next generation of neutron sources will have much higher fluxes</a:t>
            </a:r>
          </a:p>
          <a:p>
            <a:r>
              <a:rPr lang="en-US" dirty="0"/>
              <a:t>Electron diffraction uses electrons instead of neutrons – remains difficult to model</a:t>
            </a:r>
          </a:p>
        </p:txBody>
      </p:sp>
      <p:pic>
        <p:nvPicPr>
          <p:cNvPr id="3076" name="Picture 4" descr="Image result for european spallation source">
            <a:extLst>
              <a:ext uri="{FF2B5EF4-FFF2-40B4-BE49-F238E27FC236}">
                <a16:creationId xmlns:a16="http://schemas.microsoft.com/office/drawing/2014/main" id="{4F187AEC-5B64-4FAC-B1C3-DB9930B56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26" y="4236764"/>
            <a:ext cx="4686010" cy="187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CLS-II Science">
            <a:extLst>
              <a:ext uri="{FF2B5EF4-FFF2-40B4-BE49-F238E27FC236}">
                <a16:creationId xmlns:a16="http://schemas.microsoft.com/office/drawing/2014/main" id="{45B6714A-363B-4BCB-B01B-44DC6D94E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832541" y="4153148"/>
            <a:ext cx="3140562" cy="202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E7578-4387-4310-B017-29634D6BF75C}"/>
              </a:ext>
            </a:extLst>
          </p:cNvPr>
          <p:cNvSpPr txBox="1"/>
          <p:nvPr/>
        </p:nvSpPr>
        <p:spPr>
          <a:xfrm>
            <a:off x="8706652" y="6165751"/>
            <a:ext cx="339233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Pump-Probe Crystallography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at LCLS (from LCLS website)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6131D1-6A14-4E7C-90A7-526BC91333A5}"/>
              </a:ext>
            </a:extLst>
          </p:cNvPr>
          <p:cNvSpPr txBox="1"/>
          <p:nvPr/>
        </p:nvSpPr>
        <p:spPr>
          <a:xfrm>
            <a:off x="2078705" y="6111168"/>
            <a:ext cx="3275320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European Spallation Source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(Under Construction)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888971-A9EA-438E-B3DD-83B3A2181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301" y="3953590"/>
            <a:ext cx="2161696" cy="21616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252FC4-DBDC-4D52-87F5-35CF37C7C58E}"/>
              </a:ext>
            </a:extLst>
          </p:cNvPr>
          <p:cNvSpPr txBox="1"/>
          <p:nvPr/>
        </p:nvSpPr>
        <p:spPr>
          <a:xfrm>
            <a:off x="5854926" y="6155909"/>
            <a:ext cx="231185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Electron Diffraction</a:t>
            </a:r>
          </a:p>
        </p:txBody>
      </p:sp>
    </p:spTree>
    <p:extLst>
      <p:ext uri="{BB962C8B-B14F-4D97-AF65-F5344CB8AC3E}">
        <p14:creationId xmlns:p14="http://schemas.microsoft.com/office/powerpoint/2010/main" val="3451255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779E-0B6E-48C2-89B0-9E3BC125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535531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12710-D1DC-4CB2-9A37-390720AC6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ORNL: Rick Archibald, Vickie Lynch, Leighton Coates, Patricia S. Langan, </a:t>
            </a:r>
            <a:r>
              <a:rPr lang="en-US" dirty="0" err="1"/>
              <a:t>Venu</a:t>
            </a:r>
            <a:r>
              <a:rPr lang="en-US" dirty="0"/>
              <a:t> </a:t>
            </a:r>
            <a:r>
              <a:rPr lang="en-US" dirty="0" err="1"/>
              <a:t>Vandavassi</a:t>
            </a:r>
            <a:r>
              <a:rPr lang="en-US" dirty="0"/>
              <a:t>, Paul Langan</a:t>
            </a:r>
          </a:p>
          <a:p>
            <a:r>
              <a:rPr lang="en-US" dirty="0"/>
              <a:t>Samples used for testing grown at the Center for Structural and Molecular Biology, ORNL by Holger </a:t>
            </a:r>
            <a:r>
              <a:rPr lang="en-US" dirty="0" err="1"/>
              <a:t>Dobbek</a:t>
            </a:r>
            <a:r>
              <a:rPr lang="en-US" dirty="0"/>
              <a:t> and Martin </a:t>
            </a:r>
            <a:r>
              <a:rPr lang="en-US" dirty="0" err="1"/>
              <a:t>Bommer</a:t>
            </a:r>
            <a:r>
              <a:rPr lang="en-US" dirty="0"/>
              <a:t> (Humboldt-</a:t>
            </a:r>
            <a:r>
              <a:rPr lang="en-US" dirty="0" err="1"/>
              <a:t>Universitat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Berlin), Robert </a:t>
            </a:r>
            <a:r>
              <a:rPr lang="en-US" dirty="0" err="1"/>
              <a:t>McFeeters</a:t>
            </a:r>
            <a:r>
              <a:rPr lang="en-US" dirty="0"/>
              <a:t> (University of Alabama, Huntsville), Martin </a:t>
            </a:r>
            <a:r>
              <a:rPr lang="en-US" dirty="0" err="1"/>
              <a:t>Egli</a:t>
            </a:r>
            <a:r>
              <a:rPr lang="en-US" dirty="0"/>
              <a:t> and Joel Harp (Vanderbilt University)</a:t>
            </a:r>
          </a:p>
          <a:p>
            <a:r>
              <a:rPr lang="en-US" dirty="0"/>
              <a:t>Funding: NIH R01-GM071939</a:t>
            </a:r>
          </a:p>
        </p:txBody>
      </p:sp>
    </p:spTree>
    <p:extLst>
      <p:ext uri="{BB962C8B-B14F-4D97-AF65-F5344CB8AC3E}">
        <p14:creationId xmlns:p14="http://schemas.microsoft.com/office/powerpoint/2010/main" val="1386581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3A387-35F8-4602-B5B2-302A4696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23330"/>
          </a:xfrm>
        </p:spPr>
        <p:txBody>
          <a:bodyPr/>
          <a:lstStyle/>
          <a:p>
            <a:r>
              <a:rPr lang="en-US" sz="3000" dirty="0"/>
              <a:t>Oak Ridge National Laboratory hosts the Spallation Neutron Source (SNS) and High Flux Isotope Reactor (HFIR)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EA4D6-4DDC-410C-9C94-3B522679C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1,000 users in 2018 conducted experiments</a:t>
            </a:r>
          </a:p>
          <a:p>
            <a:r>
              <a:rPr lang="en-US" dirty="0"/>
              <a:t>Users apply for beamtime through peer-reviewed process</a:t>
            </a:r>
          </a:p>
          <a:p>
            <a:pPr lvl="1"/>
            <a:r>
              <a:rPr lang="en-US" dirty="0"/>
              <a:t>Beamtime is limited, need to make sure experiments are run optimally and data are analyzed thoroughly</a:t>
            </a:r>
          </a:p>
          <a:p>
            <a:r>
              <a:rPr lang="en-US" dirty="0"/>
              <a:t>Support a large number of techniques, including </a:t>
            </a:r>
            <a:r>
              <a:rPr lang="en-US" b="1" dirty="0"/>
              <a:t>neutron crystallography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E83D17-9917-46E3-86EF-20EFFB9A8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135" y="4170291"/>
            <a:ext cx="3602893" cy="2413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0748B0-CD7D-449A-BBFC-26069AB04A87}"/>
              </a:ext>
            </a:extLst>
          </p:cNvPr>
          <p:cNvSpPr txBox="1"/>
          <p:nvPr/>
        </p:nvSpPr>
        <p:spPr>
          <a:xfrm>
            <a:off x="3647514" y="5992749"/>
            <a:ext cx="4204998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The detector array at the MaNDi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latin typeface="+mn-lt"/>
              </a:rPr>
              <a:t>crystallography Beamline at the SNS</a:t>
            </a:r>
          </a:p>
        </p:txBody>
      </p:sp>
    </p:spTree>
    <p:extLst>
      <p:ext uri="{BB962C8B-B14F-4D97-AF65-F5344CB8AC3E}">
        <p14:creationId xmlns:p14="http://schemas.microsoft.com/office/powerpoint/2010/main" val="359313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4252A-B834-4E2A-9CF2-8BBB9063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978729"/>
          </a:xfrm>
        </p:spPr>
        <p:txBody>
          <a:bodyPr/>
          <a:lstStyle/>
          <a:p>
            <a:r>
              <a:rPr lang="en-US" dirty="0"/>
              <a:t>Crystallography is the powerhouse technique for molecular structure determination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716BA-9D03-4633-BF8D-CC47DD3BB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969" y="1409428"/>
            <a:ext cx="6943086" cy="4047778"/>
          </a:xfrm>
        </p:spPr>
        <p:txBody>
          <a:bodyPr/>
          <a:lstStyle/>
          <a:p>
            <a:r>
              <a:rPr lang="en-US" dirty="0"/>
              <a:t>The planes of a single act like slits for diffraction</a:t>
            </a:r>
          </a:p>
          <a:p>
            <a:r>
              <a:rPr lang="en-US" dirty="0"/>
              <a:t>The maxima are known as Bragg Peaks or Bragg Spots</a:t>
            </a:r>
          </a:p>
          <a:p>
            <a:r>
              <a:rPr lang="en-US" dirty="0"/>
              <a:t>Discovered in early 1900s and used for small molecule structures (e.g. diamond, NaCl)</a:t>
            </a:r>
          </a:p>
          <a:p>
            <a:r>
              <a:rPr lang="en-US" dirty="0"/>
              <a:t>Protein crystallography is the workhorse for structural biology</a:t>
            </a:r>
            <a:endParaRPr lang="en-US" b="1" dirty="0"/>
          </a:p>
          <a:p>
            <a:pPr lvl="1"/>
            <a:r>
              <a:rPr lang="en-US" dirty="0"/>
              <a:t>Drug-protein interactions</a:t>
            </a:r>
          </a:p>
          <a:p>
            <a:pPr lvl="1"/>
            <a:r>
              <a:rPr lang="en-US" dirty="0"/>
              <a:t>Researching biomimetic technologies</a:t>
            </a:r>
          </a:p>
        </p:txBody>
      </p:sp>
      <p:pic>
        <p:nvPicPr>
          <p:cNvPr id="8194" name="Picture 2" descr="Image result for NaCl structure">
            <a:extLst>
              <a:ext uri="{FF2B5EF4-FFF2-40B4-BE49-F238E27FC236}">
                <a16:creationId xmlns:a16="http://schemas.microsoft.com/office/drawing/2014/main" id="{3AA8198C-52A3-4A66-A2B5-FA88FBC9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14" y="1253049"/>
            <a:ext cx="2790896" cy="20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ensity.png">
            <a:extLst>
              <a:ext uri="{FF2B5EF4-FFF2-40B4-BE49-F238E27FC236}">
                <a16:creationId xmlns:a16="http://schemas.microsoft.com/office/drawing/2014/main" id="{29BF5C7F-9C53-4CC8-807E-923AEAF934AF}"/>
              </a:ext>
            </a:extLst>
          </p:cNvPr>
          <p:cNvPicPr/>
          <p:nvPr/>
        </p:nvPicPr>
        <p:blipFill rotWithShape="1">
          <a:blip r:embed="rId3"/>
          <a:srcRect t="742" r="15394" b="68482"/>
          <a:stretch/>
        </p:blipFill>
        <p:spPr>
          <a:xfrm>
            <a:off x="706258" y="3550334"/>
            <a:ext cx="4103069" cy="289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67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52F092-2F1F-4340-ABF8-04E2E409D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603" y="2528996"/>
            <a:ext cx="2866520" cy="22097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B554A3-DFF6-47D1-993F-F3919684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880369"/>
          </a:xfrm>
        </p:spPr>
        <p:txBody>
          <a:bodyPr/>
          <a:lstStyle/>
          <a:p>
            <a:r>
              <a:rPr lang="en-US" dirty="0"/>
              <a:t>A standard crystallography experiment requires a collection of Bragg peaks to be integrated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8E6EB3-EA21-44C3-A44C-6A35CD815618}"/>
              </a:ext>
            </a:extLst>
          </p:cNvPr>
          <p:cNvSpPr/>
          <p:nvPr/>
        </p:nvSpPr>
        <p:spPr>
          <a:xfrm>
            <a:off x="467671" y="1377965"/>
            <a:ext cx="2568696" cy="1200334"/>
          </a:xfrm>
          <a:prstGeom prst="rect">
            <a:avLst/>
          </a:prstGeom>
          <a:solidFill>
            <a:srgbClr val="065F85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Sample Growth and Data Collection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F1960D-E310-492F-879A-3DBA1A3DB212}"/>
              </a:ext>
            </a:extLst>
          </p:cNvPr>
          <p:cNvSpPr/>
          <p:nvPr/>
        </p:nvSpPr>
        <p:spPr>
          <a:xfrm>
            <a:off x="3139907" y="1373767"/>
            <a:ext cx="2568696" cy="1200334"/>
          </a:xfrm>
          <a:prstGeom prst="rect">
            <a:avLst/>
          </a:prstGeom>
          <a:solidFill>
            <a:srgbClr val="065F85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Find, Index and Predict Peaks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D61773-25A0-4776-AC96-CE877CD08BDB}"/>
              </a:ext>
            </a:extLst>
          </p:cNvPr>
          <p:cNvSpPr/>
          <p:nvPr/>
        </p:nvSpPr>
        <p:spPr>
          <a:xfrm>
            <a:off x="5812143" y="1373767"/>
            <a:ext cx="2568696" cy="1200334"/>
          </a:xfrm>
          <a:prstGeom prst="rect">
            <a:avLst/>
          </a:prstGeom>
          <a:solidFill>
            <a:srgbClr val="065F85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Integrate Peaks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CF42E4-8D0E-4113-AD50-135B98D0C7B5}"/>
              </a:ext>
            </a:extLst>
          </p:cNvPr>
          <p:cNvSpPr/>
          <p:nvPr/>
        </p:nvSpPr>
        <p:spPr>
          <a:xfrm>
            <a:off x="8536727" y="1373767"/>
            <a:ext cx="2568696" cy="1200334"/>
          </a:xfrm>
          <a:prstGeom prst="rect">
            <a:avLst/>
          </a:prstGeom>
          <a:solidFill>
            <a:srgbClr val="065F85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Fourier Transform to Real Space and Model Building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E51122-576B-4766-9F85-56259293E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61" y="2732234"/>
            <a:ext cx="2478864" cy="18032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23076-CB83-4FB3-8C7B-EB7F3E7D8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9" y="4174132"/>
            <a:ext cx="2671398" cy="22929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 shot of a computer&#10;&#10;Description automatically generated">
            <a:extLst>
              <a:ext uri="{FF2B5EF4-FFF2-40B4-BE49-F238E27FC236}">
                <a16:creationId xmlns:a16="http://schemas.microsoft.com/office/drawing/2014/main" id="{44009635-ACE1-47A4-917F-EED08E595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5" y="2611243"/>
            <a:ext cx="2022876" cy="1963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14AACB98-3954-45E0-B57C-0254156D0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185" y="4575494"/>
            <a:ext cx="2022876" cy="196402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2456824-EDE7-4C8B-B964-2DF8FDB0087B}"/>
              </a:ext>
            </a:extLst>
          </p:cNvPr>
          <p:cNvGrpSpPr/>
          <p:nvPr/>
        </p:nvGrpSpPr>
        <p:grpSpPr>
          <a:xfrm>
            <a:off x="6242279" y="4865794"/>
            <a:ext cx="1708424" cy="1971266"/>
            <a:chOff x="5921661" y="3294634"/>
            <a:chExt cx="2349660" cy="2711156"/>
          </a:xfrm>
        </p:grpSpPr>
        <p:pic>
          <p:nvPicPr>
            <p:cNvPr id="17" name="Picture 16" descr="A close up of a building&#10;&#10;Description automatically generated">
              <a:extLst>
                <a:ext uri="{FF2B5EF4-FFF2-40B4-BE49-F238E27FC236}">
                  <a16:creationId xmlns:a16="http://schemas.microsoft.com/office/drawing/2014/main" id="{50412203-D58B-4E2D-9E74-E3CA85A61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661" y="3294634"/>
              <a:ext cx="2349660" cy="234965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6449D1-1E16-43C2-B894-92C1E986E70F}"/>
                </a:ext>
              </a:extLst>
            </p:cNvPr>
            <p:cNvSpPr txBox="1"/>
            <p:nvPr/>
          </p:nvSpPr>
          <p:spPr>
            <a:xfrm>
              <a:off x="6510433" y="5664158"/>
              <a:ext cx="1172117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×100,000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F4F8DE4-DB4E-4CEA-8B50-0BD78F7EB8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5922" y="2645974"/>
            <a:ext cx="1813116" cy="3974204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73CBE5B5-9ECB-41F1-A5E1-97346849F8E1}"/>
              </a:ext>
            </a:extLst>
          </p:cNvPr>
          <p:cNvSpPr/>
          <p:nvPr/>
        </p:nvSpPr>
        <p:spPr>
          <a:xfrm rot="8482866">
            <a:off x="7602129" y="4785967"/>
            <a:ext cx="1160255" cy="642174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FC21A-5E3C-4E9E-9E74-9A8723BB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880369"/>
          </a:xfrm>
        </p:spPr>
        <p:txBody>
          <a:bodyPr/>
          <a:lstStyle/>
          <a:p>
            <a:r>
              <a:rPr lang="en-US" dirty="0"/>
              <a:t>There are several shortcomings for peak-minus-background approaches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5B60AB-4C88-4CB8-932F-C432CE99AD25}"/>
              </a:ext>
            </a:extLst>
          </p:cNvPr>
          <p:cNvGrpSpPr/>
          <p:nvPr/>
        </p:nvGrpSpPr>
        <p:grpSpPr>
          <a:xfrm>
            <a:off x="948704" y="1222598"/>
            <a:ext cx="2453912" cy="2453912"/>
            <a:chOff x="948704" y="1222598"/>
            <a:chExt cx="2453912" cy="24539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0F12145-6E47-4087-9D1A-3336A888B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704" y="1222598"/>
              <a:ext cx="2453912" cy="245391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4AD203E-835A-464F-ACFF-ADAA7F388637}"/>
                </a:ext>
              </a:extLst>
            </p:cNvPr>
            <p:cNvSpPr txBox="1"/>
            <p:nvPr/>
          </p:nvSpPr>
          <p:spPr>
            <a:xfrm>
              <a:off x="1269931" y="1312215"/>
              <a:ext cx="1811458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Weak Peaks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B810435-0F97-45E5-AC29-DF64C7118FDB}"/>
              </a:ext>
            </a:extLst>
          </p:cNvPr>
          <p:cNvGrpSpPr/>
          <p:nvPr/>
        </p:nvGrpSpPr>
        <p:grpSpPr>
          <a:xfrm>
            <a:off x="3554511" y="1222598"/>
            <a:ext cx="2453912" cy="2453912"/>
            <a:chOff x="3554511" y="1222598"/>
            <a:chExt cx="2453912" cy="245391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3CF8169-CB38-47FC-A3F0-AA7E143F4599}"/>
                </a:ext>
              </a:extLst>
            </p:cNvPr>
            <p:cNvGrpSpPr/>
            <p:nvPr/>
          </p:nvGrpSpPr>
          <p:grpSpPr>
            <a:xfrm>
              <a:off x="3554511" y="1222598"/>
              <a:ext cx="2453912" cy="2453912"/>
              <a:chOff x="3554511" y="1222598"/>
              <a:chExt cx="2453912" cy="24539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0A379E0-413C-473D-9371-77F30FAFC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4511" y="1222598"/>
                <a:ext cx="2453912" cy="2453912"/>
              </a:xfrm>
              <a:prstGeom prst="rect">
                <a:avLst/>
              </a:prstGeom>
            </p:spPr>
          </p:pic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F50F6D2-B0F6-4FB6-94BC-25F6E82A5BE2}"/>
                  </a:ext>
                </a:extLst>
              </p:cNvPr>
              <p:cNvCxnSpPr/>
              <p:nvPr/>
            </p:nvCxnSpPr>
            <p:spPr>
              <a:xfrm flipH="1" flipV="1">
                <a:off x="4063093" y="1798864"/>
                <a:ext cx="1733550" cy="187764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E65FB2C-E506-4F18-B693-41881B382F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63095" y="1222598"/>
                <a:ext cx="595991" cy="576266"/>
              </a:xfrm>
              <a:prstGeom prst="line">
                <a:avLst/>
              </a:prstGeom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D4BA10-71C2-44F6-A6FC-FDD6E55AA9C2}"/>
                </a:ext>
              </a:extLst>
            </p:cNvPr>
            <p:cNvSpPr txBox="1"/>
            <p:nvPr/>
          </p:nvSpPr>
          <p:spPr>
            <a:xfrm>
              <a:off x="3652792" y="3279478"/>
              <a:ext cx="2257349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Detector Edges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972C35D-F25C-4A2E-89BA-9712F3543757}"/>
              </a:ext>
            </a:extLst>
          </p:cNvPr>
          <p:cNvGrpSpPr/>
          <p:nvPr/>
        </p:nvGrpSpPr>
        <p:grpSpPr>
          <a:xfrm>
            <a:off x="6160318" y="1222598"/>
            <a:ext cx="2453912" cy="2453912"/>
            <a:chOff x="6160318" y="1222598"/>
            <a:chExt cx="2453912" cy="24539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C9F5F92-1C40-44CE-8780-6D2477BF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318" y="1222598"/>
              <a:ext cx="2453912" cy="245391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5A7377C-54DF-44A6-A6DE-EB55F07714E9}"/>
                </a:ext>
              </a:extLst>
            </p:cNvPr>
            <p:cNvSpPr txBox="1"/>
            <p:nvPr/>
          </p:nvSpPr>
          <p:spPr>
            <a:xfrm>
              <a:off x="6219326" y="1239258"/>
              <a:ext cx="2335896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Inaccurate Peak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EC73EA3-6628-4431-869F-36B46E661729}"/>
                </a:ext>
              </a:extLst>
            </p:cNvPr>
            <p:cNvSpPr txBox="1"/>
            <p:nvPr/>
          </p:nvSpPr>
          <p:spPr>
            <a:xfrm>
              <a:off x="6604047" y="3279478"/>
              <a:ext cx="1566454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Prediction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D7B8118-FC72-4EDB-93AE-E7DD8F07DD08}"/>
              </a:ext>
            </a:extLst>
          </p:cNvPr>
          <p:cNvGrpSpPr/>
          <p:nvPr/>
        </p:nvGrpSpPr>
        <p:grpSpPr>
          <a:xfrm>
            <a:off x="1659935" y="3888596"/>
            <a:ext cx="4944112" cy="2453912"/>
            <a:chOff x="856576" y="3942622"/>
            <a:chExt cx="4944112" cy="24539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B575BF-FC83-48D2-892E-E388A476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576" y="3942622"/>
              <a:ext cx="2453912" cy="245391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484D2E-F439-43D0-8A92-23840740F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776" y="3942622"/>
              <a:ext cx="2453912" cy="245391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BC811E-34D0-4E82-ADC3-65348F5F4FAA}"/>
                </a:ext>
              </a:extLst>
            </p:cNvPr>
            <p:cNvSpPr txBox="1"/>
            <p:nvPr/>
          </p:nvSpPr>
          <p:spPr>
            <a:xfrm>
              <a:off x="1748284" y="5931965"/>
              <a:ext cx="2741904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Varying Peak Sizes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792FA8C-59EF-46F6-9C27-3F21CAED30B6}"/>
              </a:ext>
            </a:extLst>
          </p:cNvPr>
          <p:cNvGrpSpPr/>
          <p:nvPr/>
        </p:nvGrpSpPr>
        <p:grpSpPr>
          <a:xfrm>
            <a:off x="8998951" y="1244222"/>
            <a:ext cx="2796270" cy="2415628"/>
            <a:chOff x="8998951" y="1237242"/>
            <a:chExt cx="2796270" cy="241562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D74E34-B86C-4ACD-B94D-2F95E29D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8951" y="1264694"/>
              <a:ext cx="2796270" cy="236972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77B6FB-81DF-4012-9DD5-875A7345D115}"/>
                </a:ext>
              </a:extLst>
            </p:cNvPr>
            <p:cNvSpPr txBox="1"/>
            <p:nvPr/>
          </p:nvSpPr>
          <p:spPr>
            <a:xfrm>
              <a:off x="9416689" y="1237242"/>
              <a:ext cx="1960794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Adjacent and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77FF93B-9442-4E85-B299-FDD8DD050AD5}"/>
                </a:ext>
              </a:extLst>
            </p:cNvPr>
            <p:cNvSpPr txBox="1"/>
            <p:nvPr/>
          </p:nvSpPr>
          <p:spPr>
            <a:xfrm>
              <a:off x="9032770" y="3255838"/>
              <a:ext cx="2728632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Overlapping Peaks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5C93C9-F058-42C8-AFA0-56F62AA84D9B}"/>
              </a:ext>
            </a:extLst>
          </p:cNvPr>
          <p:cNvGrpSpPr/>
          <p:nvPr/>
        </p:nvGrpSpPr>
        <p:grpSpPr>
          <a:xfrm>
            <a:off x="6952686" y="3845367"/>
            <a:ext cx="2435630" cy="2529923"/>
            <a:chOff x="6271719" y="3902556"/>
            <a:chExt cx="2435630" cy="252992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AE9B558-77C9-4C53-B4EC-43E76943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719" y="3949209"/>
              <a:ext cx="2435630" cy="243562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34F793-EB03-4539-BFD2-87BA63457795}"/>
                </a:ext>
              </a:extLst>
            </p:cNvPr>
            <p:cNvSpPr txBox="1"/>
            <p:nvPr/>
          </p:nvSpPr>
          <p:spPr>
            <a:xfrm>
              <a:off x="6525976" y="3902556"/>
              <a:ext cx="1927131" cy="252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Complicated</a:t>
              </a:r>
            </a:p>
            <a:p>
              <a:pPr algn="ctr">
                <a:lnSpc>
                  <a:spcPct val="90000"/>
                </a:lnSpc>
              </a:pPr>
              <a:endParaRPr lang="en-US" sz="2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2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2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2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2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22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2200" b="1" dirty="0"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solidFill>
                    <a:schemeClr val="bg1"/>
                  </a:solidFill>
                </a:rPr>
                <a:t>Peak Shapes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55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80A7-5A15-4017-9B6C-F8E30CBF0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764DA-A7EB-4135-B7FA-3D0E0CC11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 overview of Bragg Peak integration using profile fitting</a:t>
            </a:r>
          </a:p>
          <a:p>
            <a:r>
              <a:rPr lang="en-US" dirty="0"/>
              <a:t>Peak integration as an image segmentation problem</a:t>
            </a:r>
          </a:p>
          <a:p>
            <a:r>
              <a:rPr lang="en-US" dirty="0"/>
              <a:t>Apply machine learning to integrating Bragg peaks</a:t>
            </a:r>
          </a:p>
          <a:p>
            <a:pPr lvl="1"/>
            <a:r>
              <a:rPr lang="en-US" dirty="0"/>
              <a:t>Generating appropriate training sets</a:t>
            </a:r>
          </a:p>
          <a:p>
            <a:pPr lvl="1"/>
            <a:r>
              <a:rPr lang="en-US" dirty="0"/>
              <a:t>Carrying out the integration</a:t>
            </a:r>
          </a:p>
          <a:p>
            <a:pPr lvl="1"/>
            <a:r>
              <a:rPr lang="en-US" dirty="0"/>
              <a:t>Validating the results</a:t>
            </a:r>
          </a:p>
          <a:p>
            <a:pPr lvl="1"/>
            <a:r>
              <a:rPr lang="en-US" dirty="0"/>
              <a:t>Performance Comparison</a:t>
            </a:r>
          </a:p>
          <a:p>
            <a:r>
              <a:rPr lang="en-US" dirty="0"/>
              <a:t>Transfer learning </a:t>
            </a:r>
          </a:p>
          <a:p>
            <a:r>
              <a:rPr lang="en-US" dirty="0"/>
              <a:t>Future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21494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7E7D-5C6A-4DEF-88B3-1C7E4D42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880369"/>
          </a:xfrm>
        </p:spPr>
        <p:txBody>
          <a:bodyPr/>
          <a:lstStyle/>
          <a:p>
            <a:r>
              <a:rPr lang="en-US" dirty="0"/>
              <a:t>We can model a Bragg Peak in reciprocal space as a TOF component times a Bivariate Gaussian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C3D92-4CA4-4988-B3A9-5410CB6E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27" y="1457343"/>
            <a:ext cx="6328020" cy="4587467"/>
          </a:xfrm>
        </p:spPr>
        <p:txBody>
          <a:bodyPr/>
          <a:lstStyle/>
          <a:p>
            <a:r>
              <a:rPr lang="en-US" dirty="0"/>
              <a:t>Bragg peaks are 3D intensity profiles in reciprocal space</a:t>
            </a:r>
          </a:p>
          <a:p>
            <a:r>
              <a:rPr lang="en-US" dirty="0"/>
              <a:t>The time of flight direction is described by an Ikeda-Carpenter function</a:t>
            </a:r>
          </a:p>
          <a:p>
            <a:r>
              <a:rPr lang="en-US" dirty="0"/>
              <a:t>A Bivariate Gaussian describes the remaining two directions</a:t>
            </a:r>
          </a:p>
          <a:p>
            <a:r>
              <a:rPr lang="en-US" dirty="0"/>
              <a:t>Using this for peak shape in 3D recovers peak shape</a:t>
            </a:r>
          </a:p>
          <a:p>
            <a:r>
              <a:rPr lang="en-US" dirty="0"/>
              <a:t>Improves statistics and extends resolution by ~0.3 Å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47D89F-4F19-4AD2-A98D-D695CA8B0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069" y="1647316"/>
            <a:ext cx="2886504" cy="4063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ACA54A-D0E3-42E0-96A4-B773804C2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029" y="1556955"/>
            <a:ext cx="2815040" cy="424393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CAD89F-F81F-4969-89E2-DE60B10B9E4B}"/>
              </a:ext>
            </a:extLst>
          </p:cNvPr>
          <p:cNvGrpSpPr/>
          <p:nvPr/>
        </p:nvGrpSpPr>
        <p:grpSpPr>
          <a:xfrm>
            <a:off x="2339067" y="985671"/>
            <a:ext cx="7929923" cy="4673977"/>
            <a:chOff x="2693254" y="822984"/>
            <a:chExt cx="7929923" cy="467397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AF3665-7707-470B-A478-DEC598601C26}"/>
                </a:ext>
              </a:extLst>
            </p:cNvPr>
            <p:cNvSpPr/>
            <p:nvPr/>
          </p:nvSpPr>
          <p:spPr>
            <a:xfrm>
              <a:off x="2762410" y="822984"/>
              <a:ext cx="7791610" cy="467397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24A9BA-91E1-4B08-94E2-EFE5E5E56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58"/>
            <a:stretch/>
          </p:blipFill>
          <p:spPr>
            <a:xfrm>
              <a:off x="2693254" y="826903"/>
              <a:ext cx="7929923" cy="4666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34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43916-487A-4303-A786-1590B07EC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978729"/>
          </a:xfrm>
        </p:spPr>
        <p:txBody>
          <a:bodyPr/>
          <a:lstStyle/>
          <a:p>
            <a:r>
              <a:rPr lang="en-US" dirty="0"/>
              <a:t>Determining the background is done by trial and error and is a computationally expensive process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1CDD9-B85A-4C30-88D4-29BC26C72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6" y="1519927"/>
            <a:ext cx="6138173" cy="4092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9F526-F477-4879-89F1-DB59EB893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77661"/>
            <a:ext cx="6216987" cy="4026292"/>
          </a:xfrm>
        </p:spPr>
        <p:txBody>
          <a:bodyPr/>
          <a:lstStyle/>
          <a:p>
            <a:r>
              <a:rPr lang="en-US" dirty="0"/>
              <a:t>Most accurate method has been to do least squares fit for each background level to known profile</a:t>
            </a:r>
          </a:p>
          <a:p>
            <a:r>
              <a:rPr lang="en-US" dirty="0"/>
              <a:t>This takes ~1s per peak, need to integrate ~100,000</a:t>
            </a:r>
          </a:p>
          <a:p>
            <a:r>
              <a:rPr lang="en-US" dirty="0"/>
              <a:t>End product is the set of voxels that make up a peak</a:t>
            </a:r>
          </a:p>
          <a:p>
            <a:pPr lvl="1"/>
            <a:r>
              <a:rPr lang="en-US" dirty="0"/>
              <a:t>Volumetric segmentation</a:t>
            </a:r>
          </a:p>
        </p:txBody>
      </p:sp>
    </p:spTree>
    <p:extLst>
      <p:ext uri="{BB962C8B-B14F-4D97-AF65-F5344CB8AC3E}">
        <p14:creationId xmlns:p14="http://schemas.microsoft.com/office/powerpoint/2010/main" val="1419611063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BA20C22-D077-412B-81BA-8B2541026FAD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1040</Words>
  <Application>Microsoft Office PowerPoint</Application>
  <PresentationFormat>Widescreen</PresentationFormat>
  <Paragraphs>139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Cambria Math</vt:lpstr>
      <vt:lpstr>Century Gothic</vt:lpstr>
      <vt:lpstr>Times New Roman</vt:lpstr>
      <vt:lpstr>ORNL</vt:lpstr>
      <vt:lpstr>Volumetric Segmentation via Neural Networks Improves Neutron Crystallography Data Analysis</vt:lpstr>
      <vt:lpstr>Oak Ridge National Laboratory hosts the Spallation Neutron Source (SNS) and High Flux Isotope Reactor (HFIR)</vt:lpstr>
      <vt:lpstr>Oak Ridge National Laboratory hosts the Spallation Neutron Source (SNS) and High Flux Isotope Reactor (HFIR)</vt:lpstr>
      <vt:lpstr>Crystallography is the powerhouse technique for molecular structure determination</vt:lpstr>
      <vt:lpstr>A standard crystallography experiment requires a collection of Bragg peaks to be integrated</vt:lpstr>
      <vt:lpstr>There are several shortcomings for peak-minus-background approaches</vt:lpstr>
      <vt:lpstr>Overview</vt:lpstr>
      <vt:lpstr>We can model a Bragg Peak in reciprocal space as a TOF component times a Bivariate Gaussian</vt:lpstr>
      <vt:lpstr>Determining the background is done by trial and error and is a computationally expensive process</vt:lpstr>
      <vt:lpstr>Training peaks are augmented from measured strong peaks</vt:lpstr>
      <vt:lpstr>We use two datasets from two crystals of the same protein as a starting point for looking at transfer learning</vt:lpstr>
      <vt:lpstr>A small neural network similar to a U-Net is used to learn peak shapes from training data</vt:lpstr>
      <vt:lpstr>Using a small network based on a U-Net the network is able to learn peak shapes</vt:lpstr>
      <vt:lpstr>Trained network successfully segments peaks over a variety of intensities</vt:lpstr>
      <vt:lpstr>Merging statistics measure consistency of integrated intensities</vt:lpstr>
      <vt:lpstr>Ideal crystals have known intensity statistics that we can use to evaluate integration scheme performance</vt:lpstr>
      <vt:lpstr>Intensity Distributions demonstrate that profile fitting integration is more accurate</vt:lpstr>
      <vt:lpstr>This work demonstrates transfer learning is possible for peak integration</vt:lpstr>
      <vt:lpstr>Integration using a neural network is ~100 x faster</vt:lpstr>
      <vt:lpstr>Future neutron and X-ray sources can benefit from deep learning-based data analysis</vt:lpstr>
      <vt:lpstr>Acknowledgements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2019-05-14T05:26:23Z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