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81" r:id="rId1"/>
  </p:sldMasterIdLst>
  <p:notesMasterIdLst>
    <p:notesMasterId r:id="rId31"/>
  </p:notesMasterIdLst>
  <p:sldIdLst>
    <p:sldId id="256" r:id="rId2"/>
    <p:sldId id="257" r:id="rId3"/>
    <p:sldId id="258" r:id="rId4"/>
    <p:sldId id="260" r:id="rId5"/>
    <p:sldId id="259" r:id="rId6"/>
    <p:sldId id="281" r:id="rId7"/>
    <p:sldId id="280" r:id="rId8"/>
    <p:sldId id="282" r:id="rId9"/>
    <p:sldId id="264" r:id="rId10"/>
    <p:sldId id="271" r:id="rId11"/>
    <p:sldId id="283" r:id="rId12"/>
    <p:sldId id="284" r:id="rId13"/>
    <p:sldId id="286" r:id="rId14"/>
    <p:sldId id="287" r:id="rId15"/>
    <p:sldId id="288" r:id="rId16"/>
    <p:sldId id="289" r:id="rId17"/>
    <p:sldId id="291" r:id="rId18"/>
    <p:sldId id="290" r:id="rId19"/>
    <p:sldId id="272" r:id="rId20"/>
    <p:sldId id="293" r:id="rId21"/>
    <p:sldId id="285" r:id="rId22"/>
    <p:sldId id="294" r:id="rId23"/>
    <p:sldId id="270" r:id="rId24"/>
    <p:sldId id="299" r:id="rId25"/>
    <p:sldId id="296" r:id="rId26"/>
    <p:sldId id="295" r:id="rId27"/>
    <p:sldId id="292" r:id="rId28"/>
    <p:sldId id="298" r:id="rId29"/>
    <p:sldId id="276" r:id="rId30"/>
  </p:sldIdLst>
  <p:sldSz cx="9144000" cy="5143500" type="screen16x9"/>
  <p:notesSz cx="6858000" cy="9144000"/>
  <p:embeddedFontLst>
    <p:embeddedFont>
      <p:font typeface="Lato Light" panose="020F0502020204030203" pitchFamily="34" charset="77"/>
      <p:regular r:id="rId32"/>
      <p:bold r:id="rId33"/>
      <p:italic r:id="rId34"/>
      <p:boldItalic r:id="rId35"/>
    </p:embeddedFont>
    <p:embeddedFont>
      <p:font typeface="Roboto" panose="02000000000000000000" pitchFamily="2" charset="0"/>
      <p:regular r:id="rId36"/>
      <p:bold r:id="rId37"/>
      <p:italic r:id="rId38"/>
      <p:boldItalic r:id="rId39"/>
    </p:embeddedFont>
    <p:embeddedFont>
      <p:font typeface="Source Sans Pro" panose="020B0503030403020204" pitchFamily="34" charset="0"/>
      <p:regular r:id="rId40"/>
      <p:bold r:id="rId41"/>
      <p:italic r:id="rId42"/>
      <p:boldItalic r:id="rId43"/>
    </p:embeddedFont>
    <p:embeddedFont>
      <p:font typeface="Source Sans Pro ExtraLight" panose="020B0303030403020204" pitchFamily="34" charset="0"/>
      <p:regular r:id="rId44"/>
      <p:bold r:id="rId45"/>
      <p:italic r:id="rId46"/>
      <p:boldItalic r:id="rId47"/>
    </p:embeddedFont>
    <p:embeddedFont>
      <p:font typeface="Source Sans Pro Light" panose="020B0403030403020204" pitchFamily="34" charset="0"/>
      <p:regular r:id="rId48"/>
      <p:bold r:id="rId49"/>
      <p:italic r:id="rId50"/>
      <p:boldItalic r:id="rId51"/>
    </p:embeddedFont>
    <p:embeddedFont>
      <p:font typeface="Source Sans Pro SemiBold" panose="020B050303040302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9209F2A-8AD8-D744-9CE6-E566DB00702D}">
          <p14:sldIdLst>
            <p14:sldId id="256"/>
            <p14:sldId id="257"/>
            <p14:sldId id="258"/>
            <p14:sldId id="260"/>
            <p14:sldId id="259"/>
            <p14:sldId id="281"/>
            <p14:sldId id="280"/>
            <p14:sldId id="282"/>
            <p14:sldId id="264"/>
            <p14:sldId id="271"/>
            <p14:sldId id="283"/>
            <p14:sldId id="284"/>
            <p14:sldId id="286"/>
            <p14:sldId id="287"/>
            <p14:sldId id="288"/>
            <p14:sldId id="289"/>
            <p14:sldId id="291"/>
            <p14:sldId id="290"/>
            <p14:sldId id="272"/>
            <p14:sldId id="293"/>
            <p14:sldId id="285"/>
            <p14:sldId id="294"/>
            <p14:sldId id="270"/>
            <p14:sldId id="299"/>
            <p14:sldId id="296"/>
            <p14:sldId id="295"/>
            <p14:sldId id="292"/>
            <p14:sldId id="298"/>
            <p14:sldId id="276"/>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vel Dmitriev" initials="PD" lastIdx="4" clrIdx="0">
    <p:extLst>
      <p:ext uri="{19B8F6BF-5375-455C-9EA6-DF929625EA0E}">
        <p15:presenceInfo xmlns:p15="http://schemas.microsoft.com/office/powerpoint/2012/main" userId="S::pavel.dmitriev@outreach.io::b2a395b5-5fdd-4eb6-aac8-13bdd7e662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3784E5-697E-43E6-9198-81229C2588B4}">
  <a:tblStyle styleId="{EF3784E5-697E-43E6-9198-81229C2588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327"/>
  </p:normalViewPr>
  <p:slideViewPr>
    <p:cSldViewPr snapToGrid="0" snapToObjects="1">
      <p:cViewPr varScale="1">
        <p:scale>
          <a:sx n="146" d="100"/>
          <a:sy n="146" d="100"/>
        </p:scale>
        <p:origin x="118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font" Target="fonts/font16.fntdata"/><Relationship Id="rId50" Type="http://schemas.openxmlformats.org/officeDocument/2006/relationships/font" Target="fonts/font19.fntdata"/><Relationship Id="rId55" Type="http://schemas.openxmlformats.org/officeDocument/2006/relationships/font" Target="fonts/font24.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font" Target="fonts/font14.fntdata"/><Relationship Id="rId53" Type="http://schemas.openxmlformats.org/officeDocument/2006/relationships/font" Target="fonts/font22.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48" Type="http://schemas.openxmlformats.org/officeDocument/2006/relationships/font" Target="fonts/font17.fntdata"/><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font" Target="fonts/font20.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font" Target="fonts/font15.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 Id="rId54"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49" Type="http://schemas.openxmlformats.org/officeDocument/2006/relationships/font" Target="fonts/font18.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notesMaster" Target="notesMasters/notesMaster1.xml"/><Relationship Id="rId44" Type="http://schemas.openxmlformats.org/officeDocument/2006/relationships/font" Target="fonts/font13.fntdata"/><Relationship Id="rId52" Type="http://schemas.openxmlformats.org/officeDocument/2006/relationships/font" Target="fonts/font21.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Clr>
                <a:schemeClr val="dk1"/>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6: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639f3e24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639f3e24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02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639f3e24e_6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5639f3e24e_6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2752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639f3e24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639f3e24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First verbally mention what’s transfer learning</a:t>
            </a:r>
            <a:endParaRPr dirty="0"/>
          </a:p>
        </p:txBody>
      </p:sp>
    </p:spTree>
    <p:extLst>
      <p:ext uri="{BB962C8B-B14F-4D97-AF65-F5344CB8AC3E}">
        <p14:creationId xmlns:p14="http://schemas.microsoft.com/office/powerpoint/2010/main" val="41253353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43f291c75c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g43f291c75c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43c3c4a60a_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2" name="Google Shape;222;g43c3c4a60a_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4025777646_1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9" name="Google Shape;229;g4025777646_1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558f491337_0_1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558f491337_0_1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It’s also a website and a podcast.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Our founders, CEO, and sales leaders wrote it help define this growing market segment.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558f491337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4" name="Google Shape;234;g558f491337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400"/>
              <a:buFont typeface="Arial"/>
              <a:buNone/>
              <a:tabLst/>
              <a:defRPr/>
            </a:pPr>
            <a:r>
              <a:rPr lang="en-US" sz="1100" b="1" i="0" u="none" strike="noStrike" cap="none" dirty="0">
                <a:solidFill>
                  <a:schemeClr val="dk1"/>
                </a:solidFill>
                <a:effectLst/>
                <a:latin typeface="Arial"/>
                <a:ea typeface="Arial"/>
                <a:cs typeface="Arial"/>
                <a:sym typeface="Arial"/>
              </a:rPr>
              <a:t>Email is the core channel for communicating with prospects</a:t>
            </a:r>
            <a:r>
              <a:rPr lang="en-US" sz="1100" b="0" i="0" u="none" strike="noStrike" cap="none" dirty="0">
                <a:solidFill>
                  <a:schemeClr val="dk1"/>
                </a:solidFill>
                <a:effectLst/>
                <a:latin typeface="Arial"/>
                <a:ea typeface="Arial"/>
                <a:cs typeface="Arial"/>
                <a:sym typeface="Arial"/>
              </a:rPr>
              <a:t>—The most popular sales engagement platforms are built around email capabilities. And in today’s digital world, sales communications center around email, which is the most efficient and effective method for connecting to prospects at scale. For example, outbound touch patterns are typically created around email sends. Touch-pattern design starts when the emails are going to be sent (for example, on day 1, 3, 7, and 14). Everything else (phone, social, etc.) is set up to support the email campaign.</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569f40c3e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569f40c3eb_1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None/>
            </a:pPr>
            <a:endParaRPr/>
          </a:p>
        </p:txBody>
      </p:sp>
      <p:sp>
        <p:nvSpPr>
          <p:cNvPr id="278" name="Google Shape;278;g569f40c3eb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1064879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8"/>
        <p:cNvGrpSpPr/>
        <p:nvPr/>
      </p:nvGrpSpPr>
      <p:grpSpPr>
        <a:xfrm>
          <a:off x="0" y="0"/>
          <a:ext cx="0" cy="0"/>
          <a:chOff x="0" y="0"/>
          <a:chExt cx="0" cy="0"/>
        </a:xfrm>
      </p:grpSpPr>
      <p:sp>
        <p:nvSpPr>
          <p:cNvPr id="759" name="Google Shape;75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0" name="Google Shape;760;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1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15449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5639f3e24e_6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9" name="Google Shape;289;g5639f3e24e_6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5639f3e24e_5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5639f3e24e_5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Opener / Closer (simple)">
  <p:cSld name="Opener / Closer (simple)">
    <p:bg>
      <p:bgPr>
        <a:solidFill>
          <a:schemeClr val="dk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l="5485" t="19497" r="5255" b="23436"/>
          <a:stretch/>
        </p:blipFill>
        <p:spPr>
          <a:xfrm>
            <a:off x="2885241" y="2032000"/>
            <a:ext cx="3271917" cy="7112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hoto (top) ">
  <p:cSld name="Photo (top) ">
    <p:bg>
      <p:bgPr>
        <a:solidFill>
          <a:srgbClr val="FFFFFF"/>
        </a:solidFill>
        <a:effectLst/>
      </p:bgPr>
    </p:bg>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71899" y="4255525"/>
            <a:ext cx="6589189" cy="618000"/>
          </a:xfrm>
          <a:prstGeom prst="rect">
            <a:avLst/>
          </a:prstGeom>
          <a:noFill/>
          <a:ln>
            <a:noFill/>
          </a:ln>
        </p:spPr>
        <p:txBody>
          <a:bodyPr spcFirstLastPara="1" wrap="square" lIns="91425" tIns="91425" rIns="91425" bIns="91425" anchor="ctr" anchorCtr="0"/>
          <a:lstStyle>
            <a:lvl1pPr marL="0" marR="0" lvl="0" indent="0" algn="l" rtl="0">
              <a:lnSpc>
                <a:spcPct val="115000"/>
              </a:lnSpc>
              <a:spcBef>
                <a:spcPts val="0"/>
              </a:spcBef>
              <a:spcAft>
                <a:spcPts val="0"/>
              </a:spcAft>
              <a:buClr>
                <a:srgbClr val="23253D"/>
              </a:buClr>
              <a:buSzPts val="1400"/>
              <a:buFont typeface="Lato Light"/>
              <a:buNone/>
              <a:defRPr sz="1600" b="0" i="0" u="none" strike="noStrike" cap="none">
                <a:solidFill>
                  <a:srgbClr val="23253D"/>
                </a:solidFill>
                <a:latin typeface="Source Sans Pro Light"/>
                <a:ea typeface="Source Sans Pro Light"/>
                <a:cs typeface="Source Sans Pro Light"/>
                <a:sym typeface="Source Sans Pro Light"/>
              </a:defRPr>
            </a:lvl1pPr>
            <a:lvl2pPr lvl="1"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rtl="0">
              <a:lnSpc>
                <a:spcPct val="115000"/>
              </a:lnSpc>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cxnSp>
        <p:nvCxnSpPr>
          <p:cNvPr id="75" name="Google Shape;75;p11"/>
          <p:cNvCxnSpPr/>
          <p:nvPr/>
        </p:nvCxnSpPr>
        <p:spPr>
          <a:xfrm>
            <a:off x="7486885" y="4629100"/>
            <a:ext cx="0" cy="0"/>
          </a:xfrm>
          <a:prstGeom prst="straightConnector1">
            <a:avLst/>
          </a:prstGeom>
          <a:noFill/>
          <a:ln w="9525" cap="flat" cmpd="sng">
            <a:solidFill>
              <a:schemeClr val="dk2"/>
            </a:solidFill>
            <a:prstDash val="solid"/>
            <a:round/>
            <a:headEnd type="none" w="sm" len="sm"/>
            <a:tailEnd type="none" w="sm" len="sm"/>
          </a:ln>
        </p:spPr>
      </p:cxnSp>
      <p:cxnSp>
        <p:nvCxnSpPr>
          <p:cNvPr id="76" name="Google Shape;76;p11"/>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77" name="Google Shape;77;p11"/>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78" name="Google Shape;78;p11"/>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79" name="Google Shape;79;p11"/>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FFFFF"/>
        </a:solidFill>
        <a:effectLst/>
      </p:bgPr>
    </p:bg>
    <p:spTree>
      <p:nvGrpSpPr>
        <p:cNvPr id="1" name="Shape 80"/>
        <p:cNvGrpSpPr/>
        <p:nvPr/>
      </p:nvGrpSpPr>
      <p:grpSpPr>
        <a:xfrm>
          <a:off x="0" y="0"/>
          <a:ext cx="0" cy="0"/>
          <a:chOff x="0" y="0"/>
          <a:chExt cx="0" cy="0"/>
        </a:xfrm>
      </p:grpSpPr>
      <p:sp>
        <p:nvSpPr>
          <p:cNvPr id="81" name="Google Shape;81;p12"/>
          <p:cNvSpPr txBox="1"/>
          <p:nvPr/>
        </p:nvSpPr>
        <p:spPr>
          <a:xfrm>
            <a:off x="471900" y="789900"/>
            <a:ext cx="5776200" cy="902999"/>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55B5D7"/>
              </a:buClr>
              <a:buFont typeface="Lato Light"/>
              <a:buNone/>
            </a:pPr>
            <a:r>
              <a:rPr lang="en-US" sz="12000" b="0" i="0" u="none" strike="noStrike" cap="none">
                <a:solidFill>
                  <a:schemeClr val="dk1"/>
                </a:solidFill>
                <a:latin typeface="Source Sans Pro ExtraLight"/>
                <a:ea typeface="Source Sans Pro ExtraLight"/>
                <a:cs typeface="Source Sans Pro ExtraLight"/>
                <a:sym typeface="Source Sans Pro ExtraLight"/>
              </a:rPr>
              <a:t>“</a:t>
            </a:r>
            <a:endParaRPr/>
          </a:p>
        </p:txBody>
      </p:sp>
      <p:sp>
        <p:nvSpPr>
          <p:cNvPr id="82" name="Google Shape;82;p12"/>
          <p:cNvSpPr txBox="1">
            <a:spLocks noGrp="1"/>
          </p:cNvSpPr>
          <p:nvPr>
            <p:ph type="body" idx="1"/>
          </p:nvPr>
        </p:nvSpPr>
        <p:spPr>
          <a:xfrm>
            <a:off x="471900" y="1692899"/>
            <a:ext cx="5776200" cy="1439399"/>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0"/>
              </a:spcBef>
              <a:spcAft>
                <a:spcPts val="0"/>
              </a:spcAft>
              <a:buClr>
                <a:srgbClr val="23253D"/>
              </a:buClr>
              <a:buSzPts val="1400"/>
              <a:buFont typeface="Lato Light"/>
              <a:buNone/>
              <a:defRPr sz="2400" b="0" i="0" u="none" strike="noStrike" cap="none">
                <a:solidFill>
                  <a:srgbClr val="23253D"/>
                </a:solidFill>
                <a:latin typeface="Source Sans Pro ExtraLight"/>
                <a:ea typeface="Source Sans Pro ExtraLight"/>
                <a:cs typeface="Source Sans Pro ExtraLight"/>
                <a:sym typeface="Source Sans Pro ExtraLight"/>
              </a:defRPr>
            </a:lvl1pPr>
            <a:lvl2pPr marL="914400" marR="0" lvl="1" indent="-228600" algn="ctr"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ctr"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ctr"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ctr"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ctr"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ctr"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ctr"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ctr"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cxnSp>
        <p:nvCxnSpPr>
          <p:cNvPr id="83" name="Google Shape;83;p12"/>
          <p:cNvCxnSpPr/>
          <p:nvPr/>
        </p:nvCxnSpPr>
        <p:spPr>
          <a:xfrm>
            <a:off x="7486885" y="4629100"/>
            <a:ext cx="0" cy="0"/>
          </a:xfrm>
          <a:prstGeom prst="straightConnector1">
            <a:avLst/>
          </a:prstGeom>
          <a:noFill/>
          <a:ln w="9525" cap="flat" cmpd="sng">
            <a:solidFill>
              <a:schemeClr val="dk2"/>
            </a:solidFill>
            <a:prstDash val="solid"/>
            <a:round/>
            <a:headEnd type="none" w="sm" len="sm"/>
            <a:tailEnd type="none" w="sm" len="sm"/>
          </a:ln>
        </p:spPr>
      </p:cxnSp>
      <p:cxnSp>
        <p:nvCxnSpPr>
          <p:cNvPr id="84" name="Google Shape;84;p12"/>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85" name="Google Shape;85;p12"/>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86" name="Google Shape;86;p12"/>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87" name="Google Shape;87;p12"/>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Section Breaker (Solid)" type="secHead">
  <p:cSld name="SECTION_HEADER">
    <p:bg>
      <p:bgPr>
        <a:solidFill>
          <a:schemeClr val="dk1"/>
        </a:solid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941800" y="2007510"/>
            <a:ext cx="6655200" cy="933599"/>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1400"/>
              <a:buFont typeface="Lato Light"/>
              <a:buNone/>
              <a:defRPr sz="3000" b="0" i="0" u="none" strike="noStrike" cap="none">
                <a:solidFill>
                  <a:srgbClr val="FFFFFF"/>
                </a:solidFill>
                <a:latin typeface="Source Sans Pro Light"/>
                <a:ea typeface="Source Sans Pro Light"/>
                <a:cs typeface="Source Sans Pro Light"/>
                <a:sym typeface="Source Sans Pro Light"/>
              </a:defRPr>
            </a:lvl1pPr>
            <a:lvl2pPr lvl="1"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9pPr>
          </a:lstStyle>
          <a:p>
            <a:endParaRPr/>
          </a:p>
        </p:txBody>
      </p:sp>
      <p:cxnSp>
        <p:nvCxnSpPr>
          <p:cNvPr id="90" name="Google Shape;90;p13"/>
          <p:cNvCxnSpPr/>
          <p:nvPr/>
        </p:nvCxnSpPr>
        <p:spPr>
          <a:xfrm>
            <a:off x="1672010" y="2135940"/>
            <a:ext cx="0" cy="737700"/>
          </a:xfrm>
          <a:prstGeom prst="straightConnector1">
            <a:avLst/>
          </a:prstGeom>
          <a:noFill/>
          <a:ln w="19050" cap="flat" cmpd="sng">
            <a:solidFill>
              <a:srgbClr val="FFFFFF"/>
            </a:solidFill>
            <a:prstDash val="solid"/>
            <a:round/>
            <a:headEnd type="none" w="sm" len="sm"/>
            <a:tailEnd type="none" w="sm" len="sm"/>
          </a:ln>
        </p:spPr>
      </p:cxnSp>
      <p:pic>
        <p:nvPicPr>
          <p:cNvPr id="91" name="Google Shape;91;p13"/>
          <p:cNvPicPr preferRelativeResize="0"/>
          <p:nvPr/>
        </p:nvPicPr>
        <p:blipFill rotWithShape="1">
          <a:blip r:embed="rId2">
            <a:alphaModFix/>
          </a:blip>
          <a:srcRect l="5484" t="19497" r="71129" b="23436"/>
          <a:stretch/>
        </p:blipFill>
        <p:spPr>
          <a:xfrm>
            <a:off x="592725" y="2135940"/>
            <a:ext cx="809454" cy="671547"/>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 (2 column)">
  <p:cSld name="Text (2 column)">
    <p:bg>
      <p:bgPr>
        <a:solidFill>
          <a:srgbClr val="FFFFFF"/>
        </a:solidFill>
        <a:effectLst/>
      </p:bgPr>
    </p:bg>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471900" y="367500"/>
            <a:ext cx="7249700" cy="767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lvl="1"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sp>
        <p:nvSpPr>
          <p:cNvPr id="94" name="Google Shape;94;p14"/>
          <p:cNvSpPr txBox="1">
            <a:spLocks noGrp="1"/>
          </p:cNvSpPr>
          <p:nvPr>
            <p:ph type="body" idx="1"/>
          </p:nvPr>
        </p:nvSpPr>
        <p:spPr>
          <a:xfrm>
            <a:off x="471900" y="1796124"/>
            <a:ext cx="3287300" cy="2404425"/>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cxnSp>
        <p:nvCxnSpPr>
          <p:cNvPr id="95" name="Google Shape;95;p14"/>
          <p:cNvCxnSpPr/>
          <p:nvPr/>
        </p:nvCxnSpPr>
        <p:spPr>
          <a:xfrm>
            <a:off x="7486885" y="4743827"/>
            <a:ext cx="0" cy="0"/>
          </a:xfrm>
          <a:prstGeom prst="straightConnector1">
            <a:avLst/>
          </a:prstGeom>
          <a:noFill/>
          <a:ln w="9525" cap="flat" cmpd="sng">
            <a:solidFill>
              <a:schemeClr val="dk2"/>
            </a:solidFill>
            <a:prstDash val="solid"/>
            <a:round/>
            <a:headEnd type="none" w="sm" len="sm"/>
            <a:tailEnd type="none" w="sm" len="sm"/>
          </a:ln>
        </p:spPr>
      </p:cxnSp>
      <p:sp>
        <p:nvSpPr>
          <p:cNvPr id="96" name="Google Shape;96;p14"/>
          <p:cNvSpPr txBox="1">
            <a:spLocks noGrp="1"/>
          </p:cNvSpPr>
          <p:nvPr>
            <p:ph type="body" idx="2"/>
          </p:nvPr>
        </p:nvSpPr>
        <p:spPr>
          <a:xfrm>
            <a:off x="4434300" y="1796124"/>
            <a:ext cx="3287300" cy="2404425"/>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sp>
        <p:nvSpPr>
          <p:cNvPr id="97" name="Google Shape;97;p14"/>
          <p:cNvSpPr txBox="1">
            <a:spLocks noGrp="1"/>
          </p:cNvSpPr>
          <p:nvPr>
            <p:ph type="body" idx="3"/>
          </p:nvPr>
        </p:nvSpPr>
        <p:spPr>
          <a:xfrm>
            <a:off x="4434300" y="1399970"/>
            <a:ext cx="3287300" cy="399010"/>
          </a:xfrm>
          <a:prstGeom prst="rect">
            <a:avLst/>
          </a:prstGeom>
          <a:noFill/>
          <a:ln>
            <a:noFill/>
          </a:ln>
        </p:spPr>
        <p:txBody>
          <a:bodyPr spcFirstLastPara="1" wrap="square" lIns="91425" tIns="91425" rIns="91425" bIns="91425" anchor="ctr"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chemeClr val="accent1"/>
                </a:solidFill>
                <a:latin typeface="Source Sans Pro SemiBold"/>
                <a:ea typeface="Source Sans Pro SemiBold"/>
                <a:cs typeface="Source Sans Pro SemiBold"/>
                <a:sym typeface="Source Sans Pro SemiBold"/>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sp>
        <p:nvSpPr>
          <p:cNvPr id="98" name="Google Shape;98;p14"/>
          <p:cNvSpPr txBox="1">
            <a:spLocks noGrp="1"/>
          </p:cNvSpPr>
          <p:nvPr>
            <p:ph type="body" idx="4"/>
          </p:nvPr>
        </p:nvSpPr>
        <p:spPr>
          <a:xfrm>
            <a:off x="471900" y="1415668"/>
            <a:ext cx="3287300" cy="380456"/>
          </a:xfrm>
          <a:prstGeom prst="rect">
            <a:avLst/>
          </a:prstGeom>
          <a:noFill/>
          <a:ln>
            <a:noFill/>
          </a:ln>
        </p:spPr>
        <p:txBody>
          <a:bodyPr spcFirstLastPara="1" wrap="square" lIns="91425" tIns="91425" rIns="91425" bIns="91425" anchor="ctr"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chemeClr val="accent1"/>
                </a:solidFill>
                <a:latin typeface="Source Sans Pro SemiBold"/>
                <a:ea typeface="Source Sans Pro SemiBold"/>
                <a:cs typeface="Source Sans Pro SemiBold"/>
                <a:sym typeface="Source Sans Pro SemiBold"/>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cxnSp>
        <p:nvCxnSpPr>
          <p:cNvPr id="99" name="Google Shape;99;p14"/>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100" name="Google Shape;100;p14"/>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101" name="Google Shape;101;p14"/>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102" name="Google Shape;102;p14"/>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Full-bleed Photo">
  <p:cSld name="Full-bleed Photo">
    <p:bg>
      <p:bgPr>
        <a:solidFill>
          <a:schemeClr val="dk2"/>
        </a:solid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hank You">
  <p:cSld name="Thank You">
    <p:bg>
      <p:bgPr>
        <a:solidFill>
          <a:schemeClr val="dk1"/>
        </a:solidFill>
        <a:effectLst/>
      </p:bgPr>
    </p:bg>
    <p:spTree>
      <p:nvGrpSpPr>
        <p:cNvPr id="1" name="Shape 104"/>
        <p:cNvGrpSpPr/>
        <p:nvPr/>
      </p:nvGrpSpPr>
      <p:grpSpPr>
        <a:xfrm>
          <a:off x="0" y="0"/>
          <a:ext cx="0" cy="0"/>
          <a:chOff x="0" y="0"/>
          <a:chExt cx="0" cy="0"/>
        </a:xfrm>
      </p:grpSpPr>
      <p:pic>
        <p:nvPicPr>
          <p:cNvPr id="105" name="Google Shape;105;p16"/>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06" name="Google Shape;106;p16"/>
          <p:cNvSpPr txBox="1">
            <a:spLocks noGrp="1"/>
          </p:cNvSpPr>
          <p:nvPr>
            <p:ph type="ctrTitle"/>
          </p:nvPr>
        </p:nvSpPr>
        <p:spPr>
          <a:xfrm>
            <a:off x="0" y="2007510"/>
            <a:ext cx="9144000" cy="933599"/>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FF"/>
              </a:buClr>
              <a:buSzPts val="1400"/>
              <a:buFont typeface="Lato Light"/>
              <a:buNone/>
              <a:defRPr sz="3000" b="0" i="0" u="none" strike="noStrike" cap="none">
                <a:solidFill>
                  <a:srgbClr val="FFFFFF"/>
                </a:solidFill>
                <a:latin typeface="Source Sans Pro Light"/>
                <a:ea typeface="Source Sans Pro Light"/>
                <a:cs typeface="Source Sans Pro Light"/>
                <a:sym typeface="Source Sans Pro Light"/>
              </a:defRPr>
            </a:lvl1pPr>
            <a:lvl2pPr lvl="1"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ext (simple)">
  <p:cSld name="Text (simple)">
    <p:bg>
      <p:bgPr>
        <a:solidFill>
          <a:srgbClr val="FFFFFF"/>
        </a:soli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471900" y="367500"/>
            <a:ext cx="7249700" cy="767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lvl="1"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sp>
        <p:nvSpPr>
          <p:cNvPr id="109" name="Google Shape;109;p17"/>
          <p:cNvSpPr txBox="1">
            <a:spLocks noGrp="1"/>
          </p:cNvSpPr>
          <p:nvPr>
            <p:ph type="body" idx="1"/>
          </p:nvPr>
        </p:nvSpPr>
        <p:spPr>
          <a:xfrm>
            <a:off x="471900" y="1796124"/>
            <a:ext cx="7249700" cy="2404425"/>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sp>
        <p:nvSpPr>
          <p:cNvPr id="110" name="Google Shape;110;p17"/>
          <p:cNvSpPr txBox="1">
            <a:spLocks noGrp="1"/>
          </p:cNvSpPr>
          <p:nvPr>
            <p:ph type="title" idx="2"/>
          </p:nvPr>
        </p:nvSpPr>
        <p:spPr>
          <a:xfrm>
            <a:off x="471900" y="1399970"/>
            <a:ext cx="7249700" cy="3936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1600" b="1" i="0" u="none" strike="noStrike" cap="none">
                <a:solidFill>
                  <a:schemeClr val="accent1"/>
                </a:solidFill>
                <a:latin typeface="Source Sans Pro SemiBold"/>
                <a:ea typeface="Source Sans Pro SemiBold"/>
                <a:cs typeface="Source Sans Pro SemiBold"/>
                <a:sym typeface="Source Sans Pro SemiBold"/>
              </a:defRPr>
            </a:lvl1pPr>
            <a:lvl2pPr lvl="1"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cxnSp>
        <p:nvCxnSpPr>
          <p:cNvPr id="111" name="Google Shape;111;p17"/>
          <p:cNvCxnSpPr/>
          <p:nvPr/>
        </p:nvCxnSpPr>
        <p:spPr>
          <a:xfrm>
            <a:off x="7486885" y="4743827"/>
            <a:ext cx="0" cy="0"/>
          </a:xfrm>
          <a:prstGeom prst="straightConnector1">
            <a:avLst/>
          </a:prstGeom>
          <a:noFill/>
          <a:ln w="9525" cap="flat" cmpd="sng">
            <a:solidFill>
              <a:schemeClr val="dk2"/>
            </a:solidFill>
            <a:prstDash val="solid"/>
            <a:round/>
            <a:headEnd type="none" w="sm" len="sm"/>
            <a:tailEnd type="none" w="sm" len="sm"/>
          </a:ln>
        </p:spPr>
      </p:cxnSp>
      <p:cxnSp>
        <p:nvCxnSpPr>
          <p:cNvPr id="112" name="Google Shape;112;p17"/>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113" name="Google Shape;113;p17"/>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114" name="Google Shape;114;p17"/>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115" name="Google Shape;115;p17"/>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Stat (vertical)">
  <p:cSld name="1_Stat (vertical)">
    <p:bg>
      <p:bgPr>
        <a:solidFill>
          <a:srgbClr val="FFFFFF"/>
        </a:solidFill>
        <a:effectLst/>
      </p:bgPr>
    </p:bg>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2789681" y="749897"/>
            <a:ext cx="3592129" cy="2226983"/>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23253D"/>
              </a:buClr>
              <a:buSzPts val="1400"/>
              <a:buFont typeface="Lato Hairline"/>
              <a:buNone/>
              <a:defRPr sz="15000" b="0" i="0" u="none" strike="noStrike" cap="none">
                <a:solidFill>
                  <a:schemeClr val="accent1"/>
                </a:solidFill>
                <a:latin typeface="Source Sans Pro ExtraLight"/>
                <a:ea typeface="Source Sans Pro ExtraLight"/>
                <a:cs typeface="Source Sans Pro ExtraLight"/>
                <a:sym typeface="Source Sans Pro ExtraLight"/>
              </a:defRPr>
            </a:lvl1pPr>
            <a:lvl2pPr lvl="1"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2pPr>
            <a:lvl3pPr lvl="2"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3pPr>
            <a:lvl4pPr lvl="3"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4pPr>
            <a:lvl5pPr lvl="4"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5pPr>
            <a:lvl6pPr lvl="5"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6pPr>
            <a:lvl7pPr lvl="6"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7pPr>
            <a:lvl8pPr lvl="7"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8pPr>
            <a:lvl9pPr lvl="8"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9pPr>
          </a:lstStyle>
          <a:p>
            <a:endParaRPr/>
          </a:p>
        </p:txBody>
      </p:sp>
      <p:cxnSp>
        <p:nvCxnSpPr>
          <p:cNvPr id="118" name="Google Shape;118;p18"/>
          <p:cNvCxnSpPr/>
          <p:nvPr/>
        </p:nvCxnSpPr>
        <p:spPr>
          <a:xfrm>
            <a:off x="7486885" y="4629100"/>
            <a:ext cx="0" cy="0"/>
          </a:xfrm>
          <a:prstGeom prst="straightConnector1">
            <a:avLst/>
          </a:prstGeom>
          <a:noFill/>
          <a:ln w="9525" cap="flat" cmpd="sng">
            <a:solidFill>
              <a:schemeClr val="dk2"/>
            </a:solidFill>
            <a:prstDash val="solid"/>
            <a:round/>
            <a:headEnd type="none" w="sm" len="sm"/>
            <a:tailEnd type="none" w="sm" len="sm"/>
          </a:ln>
        </p:spPr>
      </p:cxnSp>
      <p:sp>
        <p:nvSpPr>
          <p:cNvPr id="119" name="Google Shape;119;p18"/>
          <p:cNvSpPr txBox="1">
            <a:spLocks noGrp="1"/>
          </p:cNvSpPr>
          <p:nvPr>
            <p:ph type="body" idx="1"/>
          </p:nvPr>
        </p:nvSpPr>
        <p:spPr>
          <a:xfrm>
            <a:off x="2789681" y="2743200"/>
            <a:ext cx="3592129" cy="1246543"/>
          </a:xfrm>
          <a:prstGeom prst="rect">
            <a:avLst/>
          </a:prstGeom>
          <a:noFill/>
          <a:ln>
            <a:noFill/>
          </a:ln>
        </p:spPr>
        <p:txBody>
          <a:bodyPr spcFirstLastPara="1" wrap="square" lIns="91425" tIns="91425" rIns="91425" bIns="91425" anchor="ctr" anchorCtr="0"/>
          <a:lstStyle>
            <a:lvl1pPr marL="457200" marR="0" lvl="0" indent="-228600" algn="ctr" rtl="0">
              <a:lnSpc>
                <a:spcPct val="150000"/>
              </a:lnSpc>
              <a:spcBef>
                <a:spcPts val="0"/>
              </a:spcBef>
              <a:spcAft>
                <a:spcPts val="0"/>
              </a:spcAft>
              <a:buClr>
                <a:srgbClr val="23253D"/>
              </a:buClr>
              <a:buSzPts val="1400"/>
              <a:buFont typeface="Lato Light"/>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ctr" rtl="0">
              <a:lnSpc>
                <a:spcPct val="115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cxnSp>
        <p:nvCxnSpPr>
          <p:cNvPr id="120" name="Google Shape;120;p18"/>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121" name="Google Shape;121;p18"/>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122" name="Google Shape;122;p18"/>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123" name="Google Shape;123;p18"/>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left (solid)">
  <p:cSld name="Title Slide, left (solid)">
    <p:bg>
      <p:bgPr>
        <a:solidFill>
          <a:schemeClr val="dk1"/>
        </a:solidFill>
        <a:effectLst/>
      </p:bgPr>
    </p:bg>
    <p:spTree>
      <p:nvGrpSpPr>
        <p:cNvPr id="1" name="Shape 124"/>
        <p:cNvGrpSpPr/>
        <p:nvPr/>
      </p:nvGrpSpPr>
      <p:grpSpPr>
        <a:xfrm>
          <a:off x="0" y="0"/>
          <a:ext cx="0" cy="0"/>
          <a:chOff x="0" y="0"/>
          <a:chExt cx="0" cy="0"/>
        </a:xfrm>
      </p:grpSpPr>
      <p:sp>
        <p:nvSpPr>
          <p:cNvPr id="125" name="Google Shape;125;p19"/>
          <p:cNvSpPr txBox="1">
            <a:spLocks noGrp="1"/>
          </p:cNvSpPr>
          <p:nvPr>
            <p:ph type="ctrTitle"/>
          </p:nvPr>
        </p:nvSpPr>
        <p:spPr>
          <a:xfrm>
            <a:off x="609601" y="2018711"/>
            <a:ext cx="7985759" cy="84641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FFFFFF"/>
              </a:buClr>
              <a:buSzPts val="1400"/>
              <a:buFont typeface="Lato Light"/>
              <a:buNone/>
              <a:defRPr sz="4000" b="0" i="0" u="none" strike="noStrike" cap="none">
                <a:solidFill>
                  <a:srgbClr val="FFFFFF"/>
                </a:solidFill>
                <a:latin typeface="Source Sans Pro ExtraLight"/>
                <a:ea typeface="Source Sans Pro ExtraLight"/>
                <a:cs typeface="Source Sans Pro ExtraLight"/>
                <a:sym typeface="Source Sans Pro ExtraLight"/>
              </a:defRPr>
            </a:lvl1pPr>
            <a:lvl2pPr lvl="1"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9pPr>
          </a:lstStyle>
          <a:p>
            <a:endParaRPr/>
          </a:p>
        </p:txBody>
      </p:sp>
      <p:sp>
        <p:nvSpPr>
          <p:cNvPr id="126" name="Google Shape;126;p19"/>
          <p:cNvSpPr txBox="1">
            <a:spLocks noGrp="1"/>
          </p:cNvSpPr>
          <p:nvPr>
            <p:ph type="body" idx="1"/>
          </p:nvPr>
        </p:nvSpPr>
        <p:spPr>
          <a:xfrm>
            <a:off x="609601" y="2804161"/>
            <a:ext cx="7985759" cy="518352"/>
          </a:xfrm>
          <a:prstGeom prst="rect">
            <a:avLst/>
          </a:prstGeom>
          <a:noFill/>
          <a:ln>
            <a:noFill/>
          </a:ln>
        </p:spPr>
        <p:txBody>
          <a:bodyPr spcFirstLastPara="1" wrap="square" lIns="91425" tIns="91425" rIns="91425" bIns="91425" anchor="ctr"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chemeClr val="lt1"/>
                </a:solidFill>
                <a:latin typeface="Source Sans Pro ExtraLight"/>
                <a:ea typeface="Source Sans Pro ExtraLight"/>
                <a:cs typeface="Source Sans Pro ExtraLight"/>
                <a:sym typeface="Source Sans Pro Extra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pic>
        <p:nvPicPr>
          <p:cNvPr id="127" name="Google Shape;127;p19"/>
          <p:cNvPicPr preferRelativeResize="0"/>
          <p:nvPr/>
        </p:nvPicPr>
        <p:blipFill rotWithShape="1">
          <a:blip r:embed="rId2">
            <a:alphaModFix/>
          </a:blip>
          <a:srcRect l="4853" t="19496" r="9580" b="20395"/>
          <a:stretch/>
        </p:blipFill>
        <p:spPr>
          <a:xfrm>
            <a:off x="599441" y="488494"/>
            <a:ext cx="1680754" cy="401428"/>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Blank" type="blank">
  <p:cSld name="1_Blank">
    <p:spTree>
      <p:nvGrpSpPr>
        <p:cNvPr id="1" name="Shape 192"/>
        <p:cNvGrpSpPr/>
        <p:nvPr/>
      </p:nvGrpSpPr>
      <p:grpSpPr>
        <a:xfrm>
          <a:off x="0" y="0"/>
          <a:ext cx="0" cy="0"/>
          <a:chOff x="0" y="0"/>
          <a:chExt cx="0" cy="0"/>
        </a:xfrm>
      </p:grpSpPr>
    </p:spTree>
    <p:extLst>
      <p:ext uri="{BB962C8B-B14F-4D97-AF65-F5344CB8AC3E}">
        <p14:creationId xmlns:p14="http://schemas.microsoft.com/office/powerpoint/2010/main" val="564472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Title Slide, centered (illustration)">
  <p:cSld name="1 Title Slide, centered (illustration)">
    <p:bg>
      <p:bgPr>
        <a:solidFill>
          <a:schemeClr val="dk1"/>
        </a:solidFill>
        <a:effectLst/>
      </p:bgPr>
    </p:bg>
    <p:spTree>
      <p:nvGrpSpPr>
        <p:cNvPr id="1" name="Shape 11"/>
        <p:cNvGrpSpPr/>
        <p:nvPr/>
      </p:nvGrpSpPr>
      <p:grpSpPr>
        <a:xfrm>
          <a:off x="0" y="0"/>
          <a:ext cx="0" cy="0"/>
          <a:chOff x="0" y="0"/>
          <a:chExt cx="0" cy="0"/>
        </a:xfrm>
      </p:grpSpPr>
      <p:pic>
        <p:nvPicPr>
          <p:cNvPr id="12" name="Google Shape;12;p3"/>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3" name="Google Shape;13;p3"/>
          <p:cNvSpPr txBox="1">
            <a:spLocks noGrp="1"/>
          </p:cNvSpPr>
          <p:nvPr>
            <p:ph type="ctrTitle"/>
          </p:nvPr>
        </p:nvSpPr>
        <p:spPr>
          <a:xfrm>
            <a:off x="0" y="2130113"/>
            <a:ext cx="9143999" cy="84641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FF"/>
              </a:buClr>
              <a:buSzPts val="1400"/>
              <a:buFont typeface="Lato Light"/>
              <a:buNone/>
              <a:defRPr sz="4000" b="0" i="0" u="none" strike="noStrike" cap="none">
                <a:solidFill>
                  <a:srgbClr val="FFFFFF"/>
                </a:solidFill>
                <a:latin typeface="Source Sans Pro ExtraLight"/>
                <a:ea typeface="Source Sans Pro ExtraLight"/>
                <a:cs typeface="Source Sans Pro ExtraLight"/>
                <a:sym typeface="Source Sans Pro ExtraLight"/>
              </a:defRPr>
            </a:lvl1pPr>
            <a:lvl2pPr lvl="1"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9pPr>
          </a:lstStyle>
          <a:p>
            <a:endParaRPr/>
          </a:p>
        </p:txBody>
      </p:sp>
      <p:sp>
        <p:nvSpPr>
          <p:cNvPr id="14" name="Google Shape;14;p3"/>
          <p:cNvSpPr txBox="1">
            <a:spLocks noGrp="1"/>
          </p:cNvSpPr>
          <p:nvPr>
            <p:ph type="body" idx="1"/>
          </p:nvPr>
        </p:nvSpPr>
        <p:spPr>
          <a:xfrm>
            <a:off x="0" y="2981258"/>
            <a:ext cx="9143999" cy="518352"/>
          </a:xfrm>
          <a:prstGeom prst="rect">
            <a:avLst/>
          </a:prstGeom>
          <a:noFill/>
          <a:ln>
            <a:noFill/>
          </a:ln>
        </p:spPr>
        <p:txBody>
          <a:bodyPr spcFirstLastPara="1" wrap="square" lIns="91425" tIns="91425" rIns="91425" bIns="91425" anchor="ctr" anchorCtr="0"/>
          <a:lstStyle>
            <a:lvl1pPr marL="457200" marR="0" lvl="0" indent="-228600" algn="ctr" rtl="0">
              <a:lnSpc>
                <a:spcPct val="150000"/>
              </a:lnSpc>
              <a:spcBef>
                <a:spcPts val="0"/>
              </a:spcBef>
              <a:spcAft>
                <a:spcPts val="0"/>
              </a:spcAft>
              <a:buClr>
                <a:schemeClr val="dk1"/>
              </a:buClr>
              <a:buSzPts val="1400"/>
              <a:buFont typeface="Arial"/>
              <a:buNone/>
              <a:defRPr sz="1600" b="0" i="0" u="none" strike="noStrike" cap="none">
                <a:solidFill>
                  <a:schemeClr val="lt1"/>
                </a:solidFill>
                <a:latin typeface="Source Sans Pro ExtraLight"/>
                <a:ea typeface="Source Sans Pro ExtraLight"/>
                <a:cs typeface="Source Sans Pro ExtraLight"/>
                <a:sym typeface="Source Sans Pro Extra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pic>
        <p:nvPicPr>
          <p:cNvPr id="15" name="Google Shape;15;p3"/>
          <p:cNvPicPr preferRelativeResize="0"/>
          <p:nvPr/>
        </p:nvPicPr>
        <p:blipFill rotWithShape="1">
          <a:blip r:embed="rId3">
            <a:alphaModFix/>
          </a:blip>
          <a:srcRect l="9803" t="19497" r="9580" b="23436"/>
          <a:stretch/>
        </p:blipFill>
        <p:spPr>
          <a:xfrm>
            <a:off x="3674653" y="1468629"/>
            <a:ext cx="1794691" cy="43193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NEW] Text Slide, Center">
  <p:cSld name="[NEW] Text Slide, Center">
    <p:bg>
      <p:bgPr>
        <a:solidFill>
          <a:srgbClr val="FFFFFF"/>
        </a:solidFill>
        <a:effectLst/>
      </p:bgPr>
    </p:bg>
    <p:spTree>
      <p:nvGrpSpPr>
        <p:cNvPr id="1" name="Shape 96"/>
        <p:cNvGrpSpPr/>
        <p:nvPr/>
      </p:nvGrpSpPr>
      <p:grpSpPr>
        <a:xfrm>
          <a:off x="0" y="0"/>
          <a:ext cx="0" cy="0"/>
          <a:chOff x="0" y="0"/>
          <a:chExt cx="0" cy="0"/>
        </a:xfrm>
      </p:grpSpPr>
      <p:sp>
        <p:nvSpPr>
          <p:cNvPr id="97" name="Google Shape;97;p18"/>
          <p:cNvSpPr txBox="1">
            <a:spLocks noGrp="1"/>
          </p:cNvSpPr>
          <p:nvPr>
            <p:ph type="title"/>
          </p:nvPr>
        </p:nvSpPr>
        <p:spPr>
          <a:xfrm>
            <a:off x="1500900" y="215100"/>
            <a:ext cx="6142200" cy="7677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23253D"/>
              </a:buClr>
              <a:buSzPts val="30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marR="0" lvl="1"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2pPr>
            <a:lvl3pPr marR="0" lvl="2"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3pPr>
            <a:lvl4pPr marR="0" lvl="3"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4pPr>
            <a:lvl5pPr marR="0" lvl="4"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5pPr>
            <a:lvl6pPr marR="0" lvl="5"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6pPr>
            <a:lvl7pPr marR="0" lvl="6"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7pPr>
            <a:lvl8pPr marR="0" lvl="7"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8pPr>
            <a:lvl9pPr marR="0" lvl="8" algn="l" rtl="0">
              <a:lnSpc>
                <a:spcPct val="100000"/>
              </a:lnSpc>
              <a:spcBef>
                <a:spcPts val="0"/>
              </a:spcBef>
              <a:spcAft>
                <a:spcPts val="0"/>
              </a:spcAft>
              <a:buClr>
                <a:schemeClr val="lt1"/>
              </a:buClr>
              <a:buSzPts val="3200"/>
              <a:buFont typeface="Roboto"/>
              <a:buNone/>
              <a:defRPr sz="3200" b="0" i="0" u="none" strike="noStrike" cap="none">
                <a:solidFill>
                  <a:schemeClr val="lt1"/>
                </a:solidFill>
                <a:latin typeface="Roboto"/>
                <a:ea typeface="Roboto"/>
                <a:cs typeface="Roboto"/>
                <a:sym typeface="Roboto"/>
              </a:defRPr>
            </a:lvl9pPr>
          </a:lstStyle>
          <a:p>
            <a:endParaRPr/>
          </a:p>
        </p:txBody>
      </p:sp>
      <p:sp>
        <p:nvSpPr>
          <p:cNvPr id="98" name="Google Shape;98;p18"/>
          <p:cNvSpPr txBox="1">
            <a:spLocks noGrp="1"/>
          </p:cNvSpPr>
          <p:nvPr>
            <p:ph type="body" idx="1"/>
          </p:nvPr>
        </p:nvSpPr>
        <p:spPr>
          <a:xfrm>
            <a:off x="1500900" y="1491324"/>
            <a:ext cx="6142200" cy="2404500"/>
          </a:xfrm>
          <a:prstGeom prst="rect">
            <a:avLst/>
          </a:prstGeom>
          <a:noFill/>
          <a:ln>
            <a:noFill/>
          </a:ln>
        </p:spPr>
        <p:txBody>
          <a:bodyPr spcFirstLastPara="1" wrap="square" lIns="91425" tIns="91425" rIns="91425" bIns="91425" anchor="t" anchorCtr="0"/>
          <a:lstStyle>
            <a:lvl1pPr marL="457200" marR="0" lvl="0" indent="-323850" algn="ctr" rtl="0">
              <a:lnSpc>
                <a:spcPct val="115000"/>
              </a:lnSpc>
              <a:spcBef>
                <a:spcPts val="0"/>
              </a:spcBef>
              <a:spcAft>
                <a:spcPts val="0"/>
              </a:spcAft>
              <a:buClr>
                <a:schemeClr val="dk1"/>
              </a:buClr>
              <a:buSzPts val="1500"/>
              <a:buFont typeface="Arial"/>
              <a:buChar char="•"/>
              <a:defRPr sz="15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ctr" rtl="0">
              <a:lnSpc>
                <a:spcPct val="115000"/>
              </a:lnSpc>
              <a:spcBef>
                <a:spcPts val="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ctr" rtl="0">
              <a:lnSpc>
                <a:spcPct val="115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sp>
        <p:nvSpPr>
          <p:cNvPr id="99" name="Google Shape;99;p18"/>
          <p:cNvSpPr txBox="1">
            <a:spLocks noGrp="1"/>
          </p:cNvSpPr>
          <p:nvPr>
            <p:ph type="title" idx="2"/>
          </p:nvPr>
        </p:nvSpPr>
        <p:spPr>
          <a:xfrm>
            <a:off x="1500900" y="996887"/>
            <a:ext cx="6142200" cy="393600"/>
          </a:xfrm>
          <a:prstGeom prst="rect">
            <a:avLst/>
          </a:prstGeom>
          <a:noFill/>
          <a:ln>
            <a:noFill/>
          </a:ln>
        </p:spPr>
        <p:txBody>
          <a:bodyPr spcFirstLastPara="1" wrap="square" lIns="91425" tIns="91425" rIns="91425" bIns="91425" anchor="b" anchorCtr="0"/>
          <a:lstStyle>
            <a:lvl1pPr marR="0" lvl="0" algn="ctr" rtl="0">
              <a:lnSpc>
                <a:spcPct val="100000"/>
              </a:lnSpc>
              <a:spcBef>
                <a:spcPts val="0"/>
              </a:spcBef>
              <a:spcAft>
                <a:spcPts val="0"/>
              </a:spcAft>
              <a:buClr>
                <a:srgbClr val="23253D"/>
              </a:buClr>
              <a:buSzPts val="1500"/>
              <a:buFont typeface="Source Sans Pro"/>
              <a:buNone/>
              <a:defRPr sz="1500" b="0" i="0" u="none" strike="noStrike" cap="none">
                <a:solidFill>
                  <a:schemeClr val="accent1"/>
                </a:solidFill>
                <a:latin typeface="Source Sans Pro"/>
                <a:ea typeface="Source Sans Pro"/>
                <a:cs typeface="Source Sans Pro"/>
                <a:sym typeface="Source Sans Pro"/>
              </a:defRPr>
            </a:lvl1pPr>
            <a:lvl2pPr marR="0" lvl="1"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2pPr>
            <a:lvl3pPr marR="0" lvl="2"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3pPr>
            <a:lvl4pPr marR="0" lvl="3"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4pPr>
            <a:lvl5pPr marR="0" lvl="4"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5pPr>
            <a:lvl6pPr marR="0" lvl="5"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6pPr>
            <a:lvl7pPr marR="0" lvl="6"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7pPr>
            <a:lvl8pPr marR="0" lvl="7"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8pPr>
            <a:lvl9pPr marR="0" lvl="8" algn="l" rtl="0">
              <a:lnSpc>
                <a:spcPct val="100000"/>
              </a:lnSpc>
              <a:spcBef>
                <a:spcPts val="0"/>
              </a:spcBef>
              <a:spcAft>
                <a:spcPts val="0"/>
              </a:spcAft>
              <a:buClr>
                <a:schemeClr val="lt1"/>
              </a:buClr>
              <a:buSzPts val="3200"/>
              <a:buFont typeface="Source Sans Pro"/>
              <a:buNone/>
              <a:defRPr sz="3200" b="0" i="0" u="none" strike="noStrike" cap="none">
                <a:solidFill>
                  <a:schemeClr val="lt1"/>
                </a:solidFill>
                <a:latin typeface="Source Sans Pro"/>
                <a:ea typeface="Source Sans Pro"/>
                <a:cs typeface="Source Sans Pro"/>
                <a:sym typeface="Source Sans Pro"/>
              </a:defRPr>
            </a:lvl9pPr>
          </a:lstStyle>
          <a:p>
            <a:endParaRPr/>
          </a:p>
        </p:txBody>
      </p:sp>
      <p:cxnSp>
        <p:nvCxnSpPr>
          <p:cNvPr id="100" name="Google Shape;100;p18"/>
          <p:cNvCxnSpPr/>
          <p:nvPr/>
        </p:nvCxnSpPr>
        <p:spPr>
          <a:xfrm>
            <a:off x="7486885" y="4743827"/>
            <a:ext cx="0" cy="0"/>
          </a:xfrm>
          <a:prstGeom prst="straightConnector1">
            <a:avLst/>
          </a:prstGeom>
          <a:noFill/>
          <a:ln w="9525" cap="flat" cmpd="sng">
            <a:solidFill>
              <a:schemeClr val="dk2"/>
            </a:solidFill>
            <a:prstDash val="solid"/>
            <a:round/>
            <a:headEnd type="none" w="sm" len="sm"/>
            <a:tailEnd type="none" w="sm" len="sm"/>
          </a:ln>
        </p:spPr>
      </p:cxnSp>
      <p:sp>
        <p:nvSpPr>
          <p:cNvPr id="101" name="Google Shape;101;p18"/>
          <p:cNvSpPr txBox="1">
            <a:spLocks noGrp="1"/>
          </p:cNvSpPr>
          <p:nvPr>
            <p:ph type="sldNum" idx="12"/>
          </p:nvPr>
        </p:nvSpPr>
        <p:spPr>
          <a:xfrm>
            <a:off x="7138534" y="4584026"/>
            <a:ext cx="548700" cy="393600"/>
          </a:xfrm>
          <a:prstGeom prst="rect">
            <a:avLst/>
          </a:prstGeom>
          <a:noFill/>
          <a:ln>
            <a:noFill/>
          </a:ln>
        </p:spPr>
        <p:txBody>
          <a:bodyPr spcFirstLastPara="1" wrap="square" lIns="91425" tIns="91425" rIns="91425" bIns="91425" anchor="t" anchorCtr="0">
            <a:noAutofit/>
          </a:bodyPr>
          <a:lstStyle>
            <a:lvl1pPr marL="0" marR="0" lvl="0"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chemeClr val="lt2"/>
              </a:buClr>
              <a:buSzPts val="250"/>
              <a:buFont typeface="Lato Light"/>
              <a:buNone/>
              <a:defRPr sz="130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
              <a:t>‹#›</a:t>
            </a:fld>
            <a:endParaRPr>
              <a:latin typeface="Source Sans Pro ExtraLight"/>
              <a:ea typeface="Source Sans Pro ExtraLight"/>
              <a:cs typeface="Source Sans Pro ExtraLight"/>
              <a:sym typeface="Source Sans Pro ExtraLight"/>
            </a:endParaRPr>
          </a:p>
        </p:txBody>
      </p:sp>
      <p:grpSp>
        <p:nvGrpSpPr>
          <p:cNvPr id="102" name="Google Shape;102;p18"/>
          <p:cNvGrpSpPr/>
          <p:nvPr/>
        </p:nvGrpSpPr>
        <p:grpSpPr>
          <a:xfrm>
            <a:off x="7983606" y="4699023"/>
            <a:ext cx="858420" cy="143511"/>
            <a:chOff x="2031550" y="2500800"/>
            <a:chExt cx="5331800" cy="891375"/>
          </a:xfrm>
        </p:grpSpPr>
        <p:sp>
          <p:nvSpPr>
            <p:cNvPr id="103" name="Google Shape;103;p18"/>
            <p:cNvSpPr/>
            <p:nvPr/>
          </p:nvSpPr>
          <p:spPr>
            <a:xfrm>
              <a:off x="2031550" y="2539325"/>
              <a:ext cx="887450" cy="852850"/>
            </a:xfrm>
            <a:custGeom>
              <a:avLst/>
              <a:gdLst/>
              <a:ahLst/>
              <a:cxnLst/>
              <a:rect l="l" t="t" r="r" b="b"/>
              <a:pathLst>
                <a:path w="35498" h="34114" extrusionOk="0">
                  <a:moveTo>
                    <a:pt x="17863" y="5707"/>
                  </a:moveTo>
                  <a:cubicBezTo>
                    <a:pt x="19803" y="5707"/>
                    <a:pt x="21744" y="6221"/>
                    <a:pt x="23399" y="7191"/>
                  </a:cubicBezTo>
                  <a:cubicBezTo>
                    <a:pt x="25111" y="8161"/>
                    <a:pt x="26481" y="9645"/>
                    <a:pt x="27451" y="11357"/>
                  </a:cubicBezTo>
                  <a:cubicBezTo>
                    <a:pt x="28478" y="13069"/>
                    <a:pt x="28992" y="15067"/>
                    <a:pt x="28935" y="17064"/>
                  </a:cubicBezTo>
                  <a:cubicBezTo>
                    <a:pt x="28992" y="19062"/>
                    <a:pt x="28478" y="21059"/>
                    <a:pt x="27451" y="22771"/>
                  </a:cubicBezTo>
                  <a:cubicBezTo>
                    <a:pt x="26481" y="24483"/>
                    <a:pt x="25111" y="25910"/>
                    <a:pt x="23399" y="26880"/>
                  </a:cubicBezTo>
                  <a:cubicBezTo>
                    <a:pt x="21744" y="27908"/>
                    <a:pt x="19803" y="28421"/>
                    <a:pt x="17863" y="28421"/>
                  </a:cubicBezTo>
                  <a:cubicBezTo>
                    <a:pt x="15866" y="28421"/>
                    <a:pt x="13925" y="27908"/>
                    <a:pt x="12213" y="26880"/>
                  </a:cubicBezTo>
                  <a:cubicBezTo>
                    <a:pt x="10501" y="25910"/>
                    <a:pt x="9074" y="24483"/>
                    <a:pt x="8104" y="22771"/>
                  </a:cubicBezTo>
                  <a:cubicBezTo>
                    <a:pt x="4965" y="17350"/>
                    <a:pt x="6791" y="10387"/>
                    <a:pt x="12213" y="7248"/>
                  </a:cubicBezTo>
                  <a:lnTo>
                    <a:pt x="12213" y="7191"/>
                  </a:lnTo>
                  <a:cubicBezTo>
                    <a:pt x="13925" y="6221"/>
                    <a:pt x="15866" y="5707"/>
                    <a:pt x="17863" y="5707"/>
                  </a:cubicBezTo>
                  <a:close/>
                  <a:moveTo>
                    <a:pt x="17756" y="0"/>
                  </a:moveTo>
                  <a:cubicBezTo>
                    <a:pt x="14667" y="0"/>
                    <a:pt x="11585" y="742"/>
                    <a:pt x="8789" y="2226"/>
                  </a:cubicBezTo>
                  <a:cubicBezTo>
                    <a:pt x="3367" y="5194"/>
                    <a:pt x="0" y="10844"/>
                    <a:pt x="57" y="17007"/>
                  </a:cubicBezTo>
                  <a:cubicBezTo>
                    <a:pt x="57" y="20032"/>
                    <a:pt x="856" y="23057"/>
                    <a:pt x="2397" y="25682"/>
                  </a:cubicBezTo>
                  <a:cubicBezTo>
                    <a:pt x="3938" y="28250"/>
                    <a:pt x="6107" y="30362"/>
                    <a:pt x="8789" y="31845"/>
                  </a:cubicBezTo>
                  <a:cubicBezTo>
                    <a:pt x="11585" y="33358"/>
                    <a:pt x="14667" y="34114"/>
                    <a:pt x="17756" y="34114"/>
                  </a:cubicBezTo>
                  <a:cubicBezTo>
                    <a:pt x="20845" y="34114"/>
                    <a:pt x="23941" y="33358"/>
                    <a:pt x="26766" y="31845"/>
                  </a:cubicBezTo>
                  <a:cubicBezTo>
                    <a:pt x="29391" y="30362"/>
                    <a:pt x="31617" y="28250"/>
                    <a:pt x="33158" y="25682"/>
                  </a:cubicBezTo>
                  <a:cubicBezTo>
                    <a:pt x="34699" y="23057"/>
                    <a:pt x="35498" y="20032"/>
                    <a:pt x="35441" y="17007"/>
                  </a:cubicBezTo>
                  <a:cubicBezTo>
                    <a:pt x="35498" y="10844"/>
                    <a:pt x="32131" y="5194"/>
                    <a:pt x="26766" y="2226"/>
                  </a:cubicBezTo>
                  <a:cubicBezTo>
                    <a:pt x="23941" y="742"/>
                    <a:pt x="20845" y="0"/>
                    <a:pt x="17756" y="0"/>
                  </a:cubicBez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8"/>
            <p:cNvSpPr/>
            <p:nvPr/>
          </p:nvSpPr>
          <p:spPr>
            <a:xfrm>
              <a:off x="3733650" y="2580700"/>
              <a:ext cx="345300" cy="807650"/>
            </a:xfrm>
            <a:custGeom>
              <a:avLst/>
              <a:gdLst/>
              <a:ahLst/>
              <a:cxnLst/>
              <a:rect l="l" t="t" r="r" b="b"/>
              <a:pathLst>
                <a:path w="13812" h="32306" extrusionOk="0">
                  <a:moveTo>
                    <a:pt x="6107" y="0"/>
                  </a:moveTo>
                  <a:lnTo>
                    <a:pt x="1" y="685"/>
                  </a:lnTo>
                  <a:lnTo>
                    <a:pt x="1" y="24712"/>
                  </a:lnTo>
                  <a:cubicBezTo>
                    <a:pt x="1" y="27166"/>
                    <a:pt x="686" y="29106"/>
                    <a:pt x="2112" y="30362"/>
                  </a:cubicBezTo>
                  <a:cubicBezTo>
                    <a:pt x="3484" y="31624"/>
                    <a:pt x="5331" y="32305"/>
                    <a:pt x="7195" y="32305"/>
                  </a:cubicBezTo>
                  <a:cubicBezTo>
                    <a:pt x="7270" y="32305"/>
                    <a:pt x="7345" y="32304"/>
                    <a:pt x="7420" y="32302"/>
                  </a:cubicBezTo>
                  <a:cubicBezTo>
                    <a:pt x="9703" y="32245"/>
                    <a:pt x="11871" y="31617"/>
                    <a:pt x="13812" y="30419"/>
                  </a:cubicBezTo>
                  <a:lnTo>
                    <a:pt x="12385" y="25739"/>
                  </a:lnTo>
                  <a:cubicBezTo>
                    <a:pt x="11244" y="26367"/>
                    <a:pt x="10045" y="26709"/>
                    <a:pt x="8790" y="26823"/>
                  </a:cubicBezTo>
                  <a:cubicBezTo>
                    <a:pt x="8727" y="26828"/>
                    <a:pt x="8664" y="26831"/>
                    <a:pt x="8602" y="26831"/>
                  </a:cubicBezTo>
                  <a:cubicBezTo>
                    <a:pt x="7924" y="26831"/>
                    <a:pt x="7262" y="26552"/>
                    <a:pt x="6792" y="26081"/>
                  </a:cubicBezTo>
                  <a:cubicBezTo>
                    <a:pt x="6278" y="25339"/>
                    <a:pt x="6050" y="24483"/>
                    <a:pt x="6107" y="23570"/>
                  </a:cubicBezTo>
                  <a:lnTo>
                    <a:pt x="6107" y="12156"/>
                  </a:lnTo>
                  <a:lnTo>
                    <a:pt x="13355" y="12156"/>
                  </a:lnTo>
                  <a:lnTo>
                    <a:pt x="13355" y="7705"/>
                  </a:lnTo>
                  <a:lnTo>
                    <a:pt x="6107" y="7705"/>
                  </a:lnTo>
                  <a:lnTo>
                    <a:pt x="6107" y="0"/>
                  </a:ln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8"/>
            <p:cNvSpPr/>
            <p:nvPr/>
          </p:nvSpPr>
          <p:spPr>
            <a:xfrm>
              <a:off x="4194500" y="2740500"/>
              <a:ext cx="369550" cy="640625"/>
            </a:xfrm>
            <a:custGeom>
              <a:avLst/>
              <a:gdLst/>
              <a:ahLst/>
              <a:cxnLst/>
              <a:rect l="l" t="t" r="r" b="b"/>
              <a:pathLst>
                <a:path w="14782" h="25625" extrusionOk="0">
                  <a:moveTo>
                    <a:pt x="14782" y="0"/>
                  </a:moveTo>
                  <a:cubicBezTo>
                    <a:pt x="12955" y="0"/>
                    <a:pt x="11186" y="457"/>
                    <a:pt x="9645" y="1370"/>
                  </a:cubicBezTo>
                  <a:cubicBezTo>
                    <a:pt x="8161" y="2226"/>
                    <a:pt x="6906" y="3539"/>
                    <a:pt x="6164" y="5137"/>
                  </a:cubicBezTo>
                  <a:lnTo>
                    <a:pt x="6164" y="229"/>
                  </a:lnTo>
                  <a:lnTo>
                    <a:pt x="0" y="229"/>
                  </a:lnTo>
                  <a:lnTo>
                    <a:pt x="0" y="25625"/>
                  </a:lnTo>
                  <a:lnTo>
                    <a:pt x="6164" y="25625"/>
                  </a:lnTo>
                  <a:lnTo>
                    <a:pt x="6164" y="13355"/>
                  </a:lnTo>
                  <a:cubicBezTo>
                    <a:pt x="6050" y="11243"/>
                    <a:pt x="6906" y="9189"/>
                    <a:pt x="8504" y="7819"/>
                  </a:cubicBezTo>
                  <a:cubicBezTo>
                    <a:pt x="9868" y="6555"/>
                    <a:pt x="11681" y="5963"/>
                    <a:pt x="13901" y="5963"/>
                  </a:cubicBezTo>
                  <a:cubicBezTo>
                    <a:pt x="14188" y="5963"/>
                    <a:pt x="14481" y="5973"/>
                    <a:pt x="14782" y="5993"/>
                  </a:cubicBezTo>
                  <a:lnTo>
                    <a:pt x="14782" y="0"/>
                  </a:ln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8"/>
            <p:cNvSpPr/>
            <p:nvPr/>
          </p:nvSpPr>
          <p:spPr>
            <a:xfrm>
              <a:off x="4601125" y="2741825"/>
              <a:ext cx="629225" cy="645100"/>
            </a:xfrm>
            <a:custGeom>
              <a:avLst/>
              <a:gdLst/>
              <a:ahLst/>
              <a:cxnLst/>
              <a:rect l="l" t="t" r="r" b="b"/>
              <a:pathLst>
                <a:path w="25169" h="25804" extrusionOk="0">
                  <a:moveTo>
                    <a:pt x="13077" y="4784"/>
                  </a:moveTo>
                  <a:cubicBezTo>
                    <a:pt x="14710" y="4784"/>
                    <a:pt x="16351" y="5340"/>
                    <a:pt x="17692" y="6453"/>
                  </a:cubicBezTo>
                  <a:cubicBezTo>
                    <a:pt x="18891" y="7595"/>
                    <a:pt x="19518" y="9193"/>
                    <a:pt x="19518" y="10905"/>
                  </a:cubicBezTo>
                  <a:lnTo>
                    <a:pt x="6221" y="10905"/>
                  </a:lnTo>
                  <a:cubicBezTo>
                    <a:pt x="6449" y="9193"/>
                    <a:pt x="7248" y="7595"/>
                    <a:pt x="8504" y="6453"/>
                  </a:cubicBezTo>
                  <a:cubicBezTo>
                    <a:pt x="9816" y="5340"/>
                    <a:pt x="11443" y="4784"/>
                    <a:pt x="13077" y="4784"/>
                  </a:cubicBezTo>
                  <a:close/>
                  <a:moveTo>
                    <a:pt x="12636" y="0"/>
                  </a:moveTo>
                  <a:cubicBezTo>
                    <a:pt x="10408" y="0"/>
                    <a:pt x="8239" y="570"/>
                    <a:pt x="6278" y="1659"/>
                  </a:cubicBezTo>
                  <a:cubicBezTo>
                    <a:pt x="4338" y="2687"/>
                    <a:pt x="2740" y="4285"/>
                    <a:pt x="1712" y="6225"/>
                  </a:cubicBezTo>
                  <a:cubicBezTo>
                    <a:pt x="571" y="8279"/>
                    <a:pt x="0" y="10619"/>
                    <a:pt x="57" y="12959"/>
                  </a:cubicBezTo>
                  <a:cubicBezTo>
                    <a:pt x="0" y="15242"/>
                    <a:pt x="571" y="17582"/>
                    <a:pt x="1712" y="19636"/>
                  </a:cubicBezTo>
                  <a:cubicBezTo>
                    <a:pt x="2740" y="21577"/>
                    <a:pt x="4338" y="23118"/>
                    <a:pt x="6278" y="24145"/>
                  </a:cubicBezTo>
                  <a:cubicBezTo>
                    <a:pt x="8294" y="25234"/>
                    <a:pt x="10517" y="25804"/>
                    <a:pt x="12799" y="25804"/>
                  </a:cubicBezTo>
                  <a:cubicBezTo>
                    <a:pt x="12908" y="25804"/>
                    <a:pt x="13017" y="25803"/>
                    <a:pt x="13127" y="25800"/>
                  </a:cubicBezTo>
                  <a:cubicBezTo>
                    <a:pt x="15181" y="25800"/>
                    <a:pt x="17236" y="25400"/>
                    <a:pt x="19176" y="24659"/>
                  </a:cubicBezTo>
                  <a:cubicBezTo>
                    <a:pt x="20945" y="23917"/>
                    <a:pt x="22543" y="22832"/>
                    <a:pt x="23799" y="21406"/>
                  </a:cubicBezTo>
                  <a:lnTo>
                    <a:pt x="20489" y="17981"/>
                  </a:lnTo>
                  <a:cubicBezTo>
                    <a:pt x="19575" y="18894"/>
                    <a:pt x="18548" y="19579"/>
                    <a:pt x="17350" y="20093"/>
                  </a:cubicBezTo>
                  <a:cubicBezTo>
                    <a:pt x="16151" y="20550"/>
                    <a:pt x="14896" y="20835"/>
                    <a:pt x="13640" y="20835"/>
                  </a:cubicBezTo>
                  <a:cubicBezTo>
                    <a:pt x="13561" y="20837"/>
                    <a:pt x="13482" y="20839"/>
                    <a:pt x="13403" y="20839"/>
                  </a:cubicBezTo>
                  <a:cubicBezTo>
                    <a:pt x="9965" y="20839"/>
                    <a:pt x="7006" y="18417"/>
                    <a:pt x="6392" y="15014"/>
                  </a:cubicBezTo>
                  <a:lnTo>
                    <a:pt x="25111" y="15014"/>
                  </a:lnTo>
                  <a:cubicBezTo>
                    <a:pt x="25168" y="14614"/>
                    <a:pt x="25168" y="13986"/>
                    <a:pt x="25168" y="13187"/>
                  </a:cubicBezTo>
                  <a:cubicBezTo>
                    <a:pt x="25168" y="9021"/>
                    <a:pt x="24141" y="5768"/>
                    <a:pt x="22087" y="3429"/>
                  </a:cubicBezTo>
                  <a:cubicBezTo>
                    <a:pt x="20089" y="1146"/>
                    <a:pt x="17007" y="4"/>
                    <a:pt x="12955" y="4"/>
                  </a:cubicBezTo>
                  <a:cubicBezTo>
                    <a:pt x="12849" y="2"/>
                    <a:pt x="12742" y="0"/>
                    <a:pt x="12636" y="0"/>
                  </a:cubicBez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8"/>
            <p:cNvSpPr/>
            <p:nvPr/>
          </p:nvSpPr>
          <p:spPr>
            <a:xfrm>
              <a:off x="5305950" y="2740350"/>
              <a:ext cx="672025" cy="647925"/>
            </a:xfrm>
            <a:custGeom>
              <a:avLst/>
              <a:gdLst/>
              <a:ahLst/>
              <a:cxnLst/>
              <a:rect l="l" t="t" r="r" b="b"/>
              <a:pathLst>
                <a:path w="26881" h="25917" extrusionOk="0">
                  <a:moveTo>
                    <a:pt x="13737" y="5196"/>
                  </a:moveTo>
                  <a:cubicBezTo>
                    <a:pt x="15488" y="5196"/>
                    <a:pt x="17172" y="5876"/>
                    <a:pt x="18434" y="7083"/>
                  </a:cubicBezTo>
                  <a:cubicBezTo>
                    <a:pt x="19746" y="8453"/>
                    <a:pt x="20545" y="10222"/>
                    <a:pt x="20659" y="12105"/>
                  </a:cubicBezTo>
                  <a:lnTo>
                    <a:pt x="20659" y="13874"/>
                  </a:lnTo>
                  <a:cubicBezTo>
                    <a:pt x="20545" y="15758"/>
                    <a:pt x="19746" y="17527"/>
                    <a:pt x="18434" y="18839"/>
                  </a:cubicBezTo>
                  <a:cubicBezTo>
                    <a:pt x="17172" y="20046"/>
                    <a:pt x="15488" y="20726"/>
                    <a:pt x="13737" y="20726"/>
                  </a:cubicBezTo>
                  <a:cubicBezTo>
                    <a:pt x="13667" y="20726"/>
                    <a:pt x="13596" y="20725"/>
                    <a:pt x="13526" y="20723"/>
                  </a:cubicBezTo>
                  <a:cubicBezTo>
                    <a:pt x="13461" y="20725"/>
                    <a:pt x="13396" y="20726"/>
                    <a:pt x="13331" y="20726"/>
                  </a:cubicBezTo>
                  <a:cubicBezTo>
                    <a:pt x="11460" y="20726"/>
                    <a:pt x="9656" y="19933"/>
                    <a:pt x="8332" y="18554"/>
                  </a:cubicBezTo>
                  <a:cubicBezTo>
                    <a:pt x="6963" y="17013"/>
                    <a:pt x="6278" y="15016"/>
                    <a:pt x="6335" y="13018"/>
                  </a:cubicBezTo>
                  <a:cubicBezTo>
                    <a:pt x="6221" y="10907"/>
                    <a:pt x="6963" y="8909"/>
                    <a:pt x="8332" y="7368"/>
                  </a:cubicBezTo>
                  <a:cubicBezTo>
                    <a:pt x="9601" y="5989"/>
                    <a:pt x="11403" y="5197"/>
                    <a:pt x="13325" y="5197"/>
                  </a:cubicBezTo>
                  <a:cubicBezTo>
                    <a:pt x="13392" y="5197"/>
                    <a:pt x="13459" y="5198"/>
                    <a:pt x="13526" y="5200"/>
                  </a:cubicBezTo>
                  <a:cubicBezTo>
                    <a:pt x="13596" y="5197"/>
                    <a:pt x="13667" y="5196"/>
                    <a:pt x="13737" y="5196"/>
                  </a:cubicBezTo>
                  <a:close/>
                  <a:moveTo>
                    <a:pt x="12433" y="1"/>
                  </a:moveTo>
                  <a:cubicBezTo>
                    <a:pt x="12322" y="1"/>
                    <a:pt x="12210" y="3"/>
                    <a:pt x="12099" y="6"/>
                  </a:cubicBezTo>
                  <a:cubicBezTo>
                    <a:pt x="12000" y="4"/>
                    <a:pt x="11901" y="2"/>
                    <a:pt x="11802" y="2"/>
                  </a:cubicBezTo>
                  <a:cubicBezTo>
                    <a:pt x="9733" y="2"/>
                    <a:pt x="7673" y="569"/>
                    <a:pt x="5821" y="1604"/>
                  </a:cubicBezTo>
                  <a:cubicBezTo>
                    <a:pt x="3995" y="2689"/>
                    <a:pt x="2568" y="4229"/>
                    <a:pt x="1598" y="6113"/>
                  </a:cubicBezTo>
                  <a:cubicBezTo>
                    <a:pt x="514" y="8224"/>
                    <a:pt x="0" y="10507"/>
                    <a:pt x="57" y="12847"/>
                  </a:cubicBezTo>
                  <a:cubicBezTo>
                    <a:pt x="0" y="15187"/>
                    <a:pt x="514" y="17527"/>
                    <a:pt x="1598" y="19638"/>
                  </a:cubicBezTo>
                  <a:cubicBezTo>
                    <a:pt x="2511" y="21579"/>
                    <a:pt x="3995" y="23177"/>
                    <a:pt x="5821" y="24261"/>
                  </a:cubicBezTo>
                  <a:cubicBezTo>
                    <a:pt x="7762" y="25345"/>
                    <a:pt x="9930" y="25916"/>
                    <a:pt x="12156" y="25916"/>
                  </a:cubicBezTo>
                  <a:cubicBezTo>
                    <a:pt x="13868" y="25916"/>
                    <a:pt x="15580" y="25517"/>
                    <a:pt x="17121" y="24775"/>
                  </a:cubicBezTo>
                  <a:cubicBezTo>
                    <a:pt x="18548" y="24033"/>
                    <a:pt x="19803" y="22948"/>
                    <a:pt x="20716" y="21579"/>
                  </a:cubicBezTo>
                  <a:lnTo>
                    <a:pt x="20716" y="25631"/>
                  </a:lnTo>
                  <a:lnTo>
                    <a:pt x="26880" y="25631"/>
                  </a:lnTo>
                  <a:lnTo>
                    <a:pt x="26880" y="235"/>
                  </a:lnTo>
                  <a:lnTo>
                    <a:pt x="20659" y="235"/>
                  </a:lnTo>
                  <a:lnTo>
                    <a:pt x="20659" y="4287"/>
                  </a:lnTo>
                  <a:cubicBezTo>
                    <a:pt x="19803" y="2974"/>
                    <a:pt x="18548" y="1833"/>
                    <a:pt x="17121" y="1091"/>
                  </a:cubicBezTo>
                  <a:cubicBezTo>
                    <a:pt x="15677" y="395"/>
                    <a:pt x="14083" y="1"/>
                    <a:pt x="12433" y="1"/>
                  </a:cubicBez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8"/>
            <p:cNvSpPr/>
            <p:nvPr/>
          </p:nvSpPr>
          <p:spPr>
            <a:xfrm>
              <a:off x="6073525" y="2741775"/>
              <a:ext cx="596425" cy="645175"/>
            </a:xfrm>
            <a:custGeom>
              <a:avLst/>
              <a:gdLst/>
              <a:ahLst/>
              <a:cxnLst/>
              <a:rect l="l" t="t" r="r" b="b"/>
              <a:pathLst>
                <a:path w="23857" h="25807" extrusionOk="0">
                  <a:moveTo>
                    <a:pt x="13409" y="1"/>
                  </a:moveTo>
                  <a:cubicBezTo>
                    <a:pt x="13277" y="1"/>
                    <a:pt x="13145" y="3"/>
                    <a:pt x="13013" y="6"/>
                  </a:cubicBezTo>
                  <a:cubicBezTo>
                    <a:pt x="12906" y="4"/>
                    <a:pt x="12799" y="2"/>
                    <a:pt x="12692" y="2"/>
                  </a:cubicBezTo>
                  <a:cubicBezTo>
                    <a:pt x="10460" y="2"/>
                    <a:pt x="8239" y="569"/>
                    <a:pt x="6278" y="1604"/>
                  </a:cubicBezTo>
                  <a:cubicBezTo>
                    <a:pt x="4338" y="2632"/>
                    <a:pt x="2740" y="4230"/>
                    <a:pt x="1713" y="6170"/>
                  </a:cubicBezTo>
                  <a:cubicBezTo>
                    <a:pt x="571" y="8224"/>
                    <a:pt x="1" y="10564"/>
                    <a:pt x="58" y="12904"/>
                  </a:cubicBezTo>
                  <a:cubicBezTo>
                    <a:pt x="1" y="15244"/>
                    <a:pt x="571" y="17584"/>
                    <a:pt x="1656" y="19638"/>
                  </a:cubicBezTo>
                  <a:cubicBezTo>
                    <a:pt x="2740" y="21579"/>
                    <a:pt x="4281" y="23120"/>
                    <a:pt x="6221" y="24204"/>
                  </a:cubicBezTo>
                  <a:cubicBezTo>
                    <a:pt x="8128" y="25239"/>
                    <a:pt x="10346" y="25806"/>
                    <a:pt x="12529" y="25806"/>
                  </a:cubicBezTo>
                  <a:cubicBezTo>
                    <a:pt x="12633" y="25806"/>
                    <a:pt x="12737" y="25805"/>
                    <a:pt x="12841" y="25802"/>
                  </a:cubicBezTo>
                  <a:cubicBezTo>
                    <a:pt x="12969" y="25805"/>
                    <a:pt x="13096" y="25807"/>
                    <a:pt x="13222" y="25807"/>
                  </a:cubicBezTo>
                  <a:cubicBezTo>
                    <a:pt x="15366" y="25807"/>
                    <a:pt x="17407" y="25352"/>
                    <a:pt x="19347" y="24489"/>
                  </a:cubicBezTo>
                  <a:cubicBezTo>
                    <a:pt x="21174" y="23633"/>
                    <a:pt x="22715" y="22321"/>
                    <a:pt x="23856" y="20666"/>
                  </a:cubicBezTo>
                  <a:lnTo>
                    <a:pt x="20032" y="17470"/>
                  </a:lnTo>
                  <a:cubicBezTo>
                    <a:pt x="18491" y="19467"/>
                    <a:pt x="16209" y="20494"/>
                    <a:pt x="13184" y="20494"/>
                  </a:cubicBezTo>
                  <a:cubicBezTo>
                    <a:pt x="13121" y="20496"/>
                    <a:pt x="13058" y="20497"/>
                    <a:pt x="12995" y="20497"/>
                  </a:cubicBezTo>
                  <a:cubicBezTo>
                    <a:pt x="11179" y="20497"/>
                    <a:pt x="9432" y="19707"/>
                    <a:pt x="8219" y="18383"/>
                  </a:cubicBezTo>
                  <a:cubicBezTo>
                    <a:pt x="6849" y="16899"/>
                    <a:pt x="6164" y="14902"/>
                    <a:pt x="6278" y="12904"/>
                  </a:cubicBezTo>
                  <a:cubicBezTo>
                    <a:pt x="6221" y="10907"/>
                    <a:pt x="6906" y="8966"/>
                    <a:pt x="8219" y="7482"/>
                  </a:cubicBezTo>
                  <a:cubicBezTo>
                    <a:pt x="9432" y="6159"/>
                    <a:pt x="11179" y="5368"/>
                    <a:pt x="13046" y="5368"/>
                  </a:cubicBezTo>
                  <a:cubicBezTo>
                    <a:pt x="13111" y="5368"/>
                    <a:pt x="13176" y="5369"/>
                    <a:pt x="13241" y="5371"/>
                  </a:cubicBezTo>
                  <a:cubicBezTo>
                    <a:pt x="13307" y="5369"/>
                    <a:pt x="13373" y="5369"/>
                    <a:pt x="13440" y="5369"/>
                  </a:cubicBezTo>
                  <a:cubicBezTo>
                    <a:pt x="15878" y="5369"/>
                    <a:pt x="18194" y="6391"/>
                    <a:pt x="19861" y="8224"/>
                  </a:cubicBezTo>
                  <a:lnTo>
                    <a:pt x="23628" y="4629"/>
                  </a:lnTo>
                  <a:cubicBezTo>
                    <a:pt x="22429" y="3145"/>
                    <a:pt x="20945" y="1947"/>
                    <a:pt x="19176" y="1205"/>
                  </a:cubicBezTo>
                  <a:cubicBezTo>
                    <a:pt x="17357" y="402"/>
                    <a:pt x="15388" y="1"/>
                    <a:pt x="13409" y="1"/>
                  </a:cubicBez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8"/>
            <p:cNvSpPr/>
            <p:nvPr/>
          </p:nvSpPr>
          <p:spPr>
            <a:xfrm>
              <a:off x="6745525" y="2500800"/>
              <a:ext cx="617825" cy="880325"/>
            </a:xfrm>
            <a:custGeom>
              <a:avLst/>
              <a:gdLst/>
              <a:ahLst/>
              <a:cxnLst/>
              <a:rect l="l" t="t" r="r" b="b"/>
              <a:pathLst>
                <a:path w="24713" h="35213" extrusionOk="0">
                  <a:moveTo>
                    <a:pt x="1" y="1"/>
                  </a:moveTo>
                  <a:lnTo>
                    <a:pt x="1" y="35213"/>
                  </a:lnTo>
                  <a:lnTo>
                    <a:pt x="6164" y="35213"/>
                  </a:lnTo>
                  <a:lnTo>
                    <a:pt x="6164" y="22714"/>
                  </a:lnTo>
                  <a:cubicBezTo>
                    <a:pt x="6107" y="20831"/>
                    <a:pt x="6735" y="18948"/>
                    <a:pt x="7991" y="17521"/>
                  </a:cubicBezTo>
                  <a:cubicBezTo>
                    <a:pt x="9146" y="16145"/>
                    <a:pt x="10885" y="15406"/>
                    <a:pt x="12645" y="15406"/>
                  </a:cubicBezTo>
                  <a:cubicBezTo>
                    <a:pt x="12711" y="15406"/>
                    <a:pt x="12776" y="15407"/>
                    <a:pt x="12842" y="15409"/>
                  </a:cubicBezTo>
                  <a:cubicBezTo>
                    <a:pt x="12919" y="15407"/>
                    <a:pt x="12995" y="15405"/>
                    <a:pt x="13072" y="15405"/>
                  </a:cubicBezTo>
                  <a:cubicBezTo>
                    <a:pt x="14530" y="15405"/>
                    <a:pt x="15923" y="15920"/>
                    <a:pt x="17008" y="16950"/>
                  </a:cubicBezTo>
                  <a:cubicBezTo>
                    <a:pt x="18035" y="18092"/>
                    <a:pt x="18606" y="19576"/>
                    <a:pt x="18491" y="21173"/>
                  </a:cubicBezTo>
                  <a:lnTo>
                    <a:pt x="18491" y="35213"/>
                  </a:lnTo>
                  <a:lnTo>
                    <a:pt x="24712" y="35213"/>
                  </a:lnTo>
                  <a:lnTo>
                    <a:pt x="24712" y="19347"/>
                  </a:lnTo>
                  <a:cubicBezTo>
                    <a:pt x="24712" y="16323"/>
                    <a:pt x="23856" y="13983"/>
                    <a:pt x="22201" y="12213"/>
                  </a:cubicBezTo>
                  <a:cubicBezTo>
                    <a:pt x="20546" y="10444"/>
                    <a:pt x="18263" y="9588"/>
                    <a:pt x="15353" y="9588"/>
                  </a:cubicBezTo>
                  <a:cubicBezTo>
                    <a:pt x="10958" y="9645"/>
                    <a:pt x="7933" y="11300"/>
                    <a:pt x="6164" y="14667"/>
                  </a:cubicBezTo>
                  <a:lnTo>
                    <a:pt x="6164" y="1"/>
                  </a:ln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8"/>
            <p:cNvSpPr/>
            <p:nvPr/>
          </p:nvSpPr>
          <p:spPr>
            <a:xfrm>
              <a:off x="3017425" y="2746200"/>
              <a:ext cx="583575" cy="640625"/>
            </a:xfrm>
            <a:custGeom>
              <a:avLst/>
              <a:gdLst/>
              <a:ahLst/>
              <a:cxnLst/>
              <a:rect l="l" t="t" r="r" b="b"/>
              <a:pathLst>
                <a:path w="23343" h="25625" extrusionOk="0">
                  <a:moveTo>
                    <a:pt x="1" y="1"/>
                  </a:moveTo>
                  <a:lnTo>
                    <a:pt x="1" y="14211"/>
                  </a:lnTo>
                  <a:cubicBezTo>
                    <a:pt x="1" y="22543"/>
                    <a:pt x="5822" y="25625"/>
                    <a:pt x="11700" y="25625"/>
                  </a:cubicBezTo>
                  <a:cubicBezTo>
                    <a:pt x="17578" y="25625"/>
                    <a:pt x="23342" y="22543"/>
                    <a:pt x="23342" y="14211"/>
                  </a:cubicBezTo>
                  <a:lnTo>
                    <a:pt x="23342" y="1"/>
                  </a:lnTo>
                  <a:lnTo>
                    <a:pt x="17236" y="1"/>
                  </a:lnTo>
                  <a:lnTo>
                    <a:pt x="17236" y="14439"/>
                  </a:lnTo>
                  <a:cubicBezTo>
                    <a:pt x="17407" y="17635"/>
                    <a:pt x="14839" y="20260"/>
                    <a:pt x="11700" y="20260"/>
                  </a:cubicBezTo>
                  <a:cubicBezTo>
                    <a:pt x="8504" y="20260"/>
                    <a:pt x="5936" y="17635"/>
                    <a:pt x="6107" y="14439"/>
                  </a:cubicBezTo>
                  <a:lnTo>
                    <a:pt x="6107" y="1"/>
                  </a:ln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11" name="Google Shape;111;p18"/>
          <p:cNvSpPr/>
          <p:nvPr/>
        </p:nvSpPr>
        <p:spPr>
          <a:xfrm>
            <a:off x="8656900" y="266700"/>
            <a:ext cx="237843" cy="223095"/>
          </a:xfrm>
          <a:custGeom>
            <a:avLst/>
            <a:gdLst/>
            <a:ahLst/>
            <a:cxnLst/>
            <a:rect l="l" t="t" r="r" b="b"/>
            <a:pathLst>
              <a:path w="57071" h="53532" extrusionOk="0">
                <a:moveTo>
                  <a:pt x="28535" y="14153"/>
                </a:moveTo>
                <a:cubicBezTo>
                  <a:pt x="31902" y="14153"/>
                  <a:pt x="34984" y="14895"/>
                  <a:pt x="37723" y="17692"/>
                </a:cubicBezTo>
                <a:cubicBezTo>
                  <a:pt x="39150" y="19118"/>
                  <a:pt x="39949" y="21059"/>
                  <a:pt x="39949" y="23113"/>
                </a:cubicBezTo>
                <a:cubicBezTo>
                  <a:pt x="39835" y="26309"/>
                  <a:pt x="38465" y="29391"/>
                  <a:pt x="36182" y="31674"/>
                </a:cubicBezTo>
                <a:cubicBezTo>
                  <a:pt x="33215" y="34641"/>
                  <a:pt x="30361" y="35726"/>
                  <a:pt x="27622" y="35726"/>
                </a:cubicBezTo>
                <a:cubicBezTo>
                  <a:pt x="24883" y="35669"/>
                  <a:pt x="22257" y="34584"/>
                  <a:pt x="20374" y="32701"/>
                </a:cubicBezTo>
                <a:cubicBezTo>
                  <a:pt x="18148" y="30475"/>
                  <a:pt x="16836" y="27508"/>
                  <a:pt x="16722" y="24426"/>
                </a:cubicBezTo>
                <a:cubicBezTo>
                  <a:pt x="16664" y="21801"/>
                  <a:pt x="17635" y="19233"/>
                  <a:pt x="19518" y="17406"/>
                </a:cubicBezTo>
                <a:cubicBezTo>
                  <a:pt x="21401" y="15466"/>
                  <a:pt x="24255" y="14153"/>
                  <a:pt x="28535" y="14153"/>
                </a:cubicBezTo>
                <a:close/>
                <a:moveTo>
                  <a:pt x="25339" y="0"/>
                </a:moveTo>
                <a:cubicBezTo>
                  <a:pt x="16436" y="0"/>
                  <a:pt x="9759" y="2283"/>
                  <a:pt x="5821" y="6164"/>
                </a:cubicBezTo>
                <a:cubicBezTo>
                  <a:pt x="1655" y="10330"/>
                  <a:pt x="0" y="15409"/>
                  <a:pt x="0" y="21173"/>
                </a:cubicBezTo>
                <a:cubicBezTo>
                  <a:pt x="0" y="30361"/>
                  <a:pt x="4623" y="40177"/>
                  <a:pt x="11129" y="46626"/>
                </a:cubicBezTo>
                <a:cubicBezTo>
                  <a:pt x="12784" y="48338"/>
                  <a:pt x="18605" y="53532"/>
                  <a:pt x="26252" y="53532"/>
                </a:cubicBezTo>
                <a:cubicBezTo>
                  <a:pt x="34128" y="53532"/>
                  <a:pt x="39892" y="48738"/>
                  <a:pt x="43544" y="45085"/>
                </a:cubicBezTo>
                <a:cubicBezTo>
                  <a:pt x="50621" y="38009"/>
                  <a:pt x="57013" y="25796"/>
                  <a:pt x="57013" y="17920"/>
                </a:cubicBezTo>
                <a:cubicBezTo>
                  <a:pt x="57070" y="14496"/>
                  <a:pt x="55757" y="11243"/>
                  <a:pt x="53418" y="8789"/>
                </a:cubicBezTo>
                <a:cubicBezTo>
                  <a:pt x="47254" y="2682"/>
                  <a:pt x="34071" y="0"/>
                  <a:pt x="25339" y="0"/>
                </a:cubicBezTo>
                <a:close/>
              </a:path>
            </a:pathLst>
          </a:custGeom>
          <a:solidFill>
            <a:srgbClr val="5952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12" name="Google Shape;112;p18"/>
          <p:cNvCxnSpPr/>
          <p:nvPr/>
        </p:nvCxnSpPr>
        <p:spPr>
          <a:xfrm>
            <a:off x="7793650" y="4675975"/>
            <a:ext cx="0" cy="209700"/>
          </a:xfrm>
          <a:prstGeom prst="straightConnector1">
            <a:avLst/>
          </a:prstGeom>
          <a:noFill/>
          <a:ln w="9525" cap="flat" cmpd="sng">
            <a:solidFill>
              <a:srgbClr val="31313C"/>
            </a:solidFill>
            <a:prstDash val="dot"/>
            <a:round/>
            <a:headEnd type="none" w="sm" len="sm"/>
            <a:tailEnd type="none" w="sm" len="sm"/>
          </a:ln>
        </p:spPr>
      </p:cxnSp>
    </p:spTree>
    <p:extLst>
      <p:ext uri="{BB962C8B-B14F-4D97-AF65-F5344CB8AC3E}">
        <p14:creationId xmlns:p14="http://schemas.microsoft.com/office/powerpoint/2010/main" val="11460028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Slide Number Placeholder 5"/>
          <p:cNvSpPr>
            <a:spLocks noGrp="1"/>
          </p:cNvSpPr>
          <p:nvPr>
            <p:ph type="sldNum" sz="quarter" idx="4"/>
          </p:nvPr>
        </p:nvSpPr>
        <p:spPr>
          <a:xfrm>
            <a:off x="8274610" y="4813475"/>
            <a:ext cx="501398" cy="319096"/>
          </a:xfrm>
          <a:prstGeom prst="rect">
            <a:avLst/>
          </a:prstGeom>
        </p:spPr>
        <p:txBody>
          <a:bodyPr/>
          <a:lstStyle>
            <a:lvl1pPr algn="r">
              <a:defRPr sz="1000" b="1">
                <a:solidFill>
                  <a:schemeClr val="bg1"/>
                </a:solidFill>
              </a:defRPr>
            </a:lvl1pPr>
          </a:lstStyle>
          <a:p>
            <a:fld id="{83D1FC35-8581-2540-BBFB-5CB35188AE81}" type="slidenum">
              <a:rPr lang="en-US" smtClean="0"/>
              <a:pPr/>
              <a:t>‹#›</a:t>
            </a:fld>
            <a:endParaRPr lang="en-US" dirty="0"/>
          </a:p>
        </p:txBody>
      </p:sp>
      <p:sp>
        <p:nvSpPr>
          <p:cNvPr id="18" name="Footer Placeholder 5"/>
          <p:cNvSpPr>
            <a:spLocks noGrp="1"/>
          </p:cNvSpPr>
          <p:nvPr>
            <p:ph type="ftr" sz="quarter" idx="3"/>
          </p:nvPr>
        </p:nvSpPr>
        <p:spPr>
          <a:xfrm>
            <a:off x="1954993" y="4787664"/>
            <a:ext cx="5791583" cy="319094"/>
          </a:xfrm>
          <a:prstGeom prst="rect">
            <a:avLst/>
          </a:prstGeom>
        </p:spPr>
        <p:txBody>
          <a:bodyPr/>
          <a:lstStyle>
            <a:lvl1pPr algn="ctr">
              <a:defRPr sz="1000" b="1">
                <a:solidFill>
                  <a:schemeClr val="bg1"/>
                </a:solidFill>
              </a:defRPr>
            </a:lvl1pPr>
          </a:lstStyle>
          <a:p>
            <a:r>
              <a:rPr lang="en-US"/>
              <a:t>#UnifiedAnalytics #SparkAISummit</a:t>
            </a:r>
            <a:endParaRPr lang="en-US" dirty="0"/>
          </a:p>
        </p:txBody>
      </p:sp>
    </p:spTree>
    <p:extLst>
      <p:ext uri="{BB962C8B-B14F-4D97-AF65-F5344CB8AC3E}">
        <p14:creationId xmlns:p14="http://schemas.microsoft.com/office/powerpoint/2010/main" val="284760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Title Slide, centered (illustration)">
  <p:cSld name="2 Title Slide, centered (illustration)">
    <p:bg>
      <p:bgPr>
        <a:solidFill>
          <a:schemeClr val="dk1"/>
        </a:solidFill>
        <a:effectLst/>
      </p:bgPr>
    </p:bg>
    <p:spTree>
      <p:nvGrpSpPr>
        <p:cNvPr id="1" name="Shape 16"/>
        <p:cNvGrpSpPr/>
        <p:nvPr/>
      </p:nvGrpSpPr>
      <p:grpSpPr>
        <a:xfrm>
          <a:off x="0" y="0"/>
          <a:ext cx="0" cy="0"/>
          <a:chOff x="0" y="0"/>
          <a:chExt cx="0" cy="0"/>
        </a:xfrm>
      </p:grpSpPr>
      <p:pic>
        <p:nvPicPr>
          <p:cNvPr id="17" name="Google Shape;17;p4"/>
          <p:cNvPicPr preferRelativeResize="0"/>
          <p:nvPr/>
        </p:nvPicPr>
        <p:blipFill rotWithShape="1">
          <a:blip r:embed="rId2">
            <a:alphaModFix/>
          </a:blip>
          <a:srcRect/>
          <a:stretch/>
        </p:blipFill>
        <p:spPr>
          <a:xfrm>
            <a:off x="0" y="0"/>
            <a:ext cx="9144000" cy="5143500"/>
          </a:xfrm>
          <a:prstGeom prst="rect">
            <a:avLst/>
          </a:prstGeom>
          <a:noFill/>
          <a:ln>
            <a:noFill/>
          </a:ln>
        </p:spPr>
      </p:pic>
      <p:sp>
        <p:nvSpPr>
          <p:cNvPr id="18" name="Google Shape;18;p4"/>
          <p:cNvSpPr txBox="1">
            <a:spLocks noGrp="1"/>
          </p:cNvSpPr>
          <p:nvPr>
            <p:ph type="ctrTitle"/>
          </p:nvPr>
        </p:nvSpPr>
        <p:spPr>
          <a:xfrm>
            <a:off x="0" y="2130113"/>
            <a:ext cx="9143999" cy="84641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FFFFFF"/>
              </a:buClr>
              <a:buSzPts val="1400"/>
              <a:buFont typeface="Lato Light"/>
              <a:buNone/>
              <a:defRPr sz="4000" b="0" i="0" u="none" strike="noStrike" cap="none">
                <a:solidFill>
                  <a:srgbClr val="FFFFFF"/>
                </a:solidFill>
                <a:latin typeface="Source Sans Pro ExtraLight"/>
                <a:ea typeface="Source Sans Pro ExtraLight"/>
                <a:cs typeface="Source Sans Pro ExtraLight"/>
                <a:sym typeface="Source Sans Pro ExtraLight"/>
              </a:defRPr>
            </a:lvl1pPr>
            <a:lvl2pPr lvl="1"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4800">
                <a:solidFill>
                  <a:schemeClr val="lt1"/>
                </a:solidFill>
                <a:latin typeface="Roboto"/>
                <a:ea typeface="Roboto"/>
                <a:cs typeface="Roboto"/>
                <a:sym typeface="Roboto"/>
              </a:defRPr>
            </a:lvl9pPr>
          </a:lstStyle>
          <a:p>
            <a:endParaRPr/>
          </a:p>
        </p:txBody>
      </p:sp>
      <p:sp>
        <p:nvSpPr>
          <p:cNvPr id="19" name="Google Shape;19;p4"/>
          <p:cNvSpPr txBox="1">
            <a:spLocks noGrp="1"/>
          </p:cNvSpPr>
          <p:nvPr>
            <p:ph type="body" idx="1"/>
          </p:nvPr>
        </p:nvSpPr>
        <p:spPr>
          <a:xfrm>
            <a:off x="0" y="2976523"/>
            <a:ext cx="9143999" cy="518352"/>
          </a:xfrm>
          <a:prstGeom prst="rect">
            <a:avLst/>
          </a:prstGeom>
          <a:noFill/>
          <a:ln>
            <a:noFill/>
          </a:ln>
        </p:spPr>
        <p:txBody>
          <a:bodyPr spcFirstLastPara="1" wrap="square" lIns="91425" tIns="91425" rIns="91425" bIns="91425" anchor="ctr" anchorCtr="0"/>
          <a:lstStyle>
            <a:lvl1pPr marL="457200" marR="0" lvl="0" indent="-228600" algn="ctr" rtl="0">
              <a:lnSpc>
                <a:spcPct val="150000"/>
              </a:lnSpc>
              <a:spcBef>
                <a:spcPts val="0"/>
              </a:spcBef>
              <a:spcAft>
                <a:spcPts val="0"/>
              </a:spcAft>
              <a:buClr>
                <a:schemeClr val="dk1"/>
              </a:buClr>
              <a:buSzPts val="1400"/>
              <a:buFont typeface="Arial"/>
              <a:buNone/>
              <a:defRPr sz="1600" b="0" i="0" u="none" strike="noStrike" cap="none">
                <a:solidFill>
                  <a:schemeClr val="lt1"/>
                </a:solidFill>
                <a:latin typeface="Source Sans Pro ExtraLight"/>
                <a:ea typeface="Source Sans Pro ExtraLight"/>
                <a:cs typeface="Source Sans Pro ExtraLight"/>
                <a:sym typeface="Source Sans Pro Extra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pic>
        <p:nvPicPr>
          <p:cNvPr id="20" name="Google Shape;20;p4"/>
          <p:cNvPicPr preferRelativeResize="0"/>
          <p:nvPr/>
        </p:nvPicPr>
        <p:blipFill rotWithShape="1">
          <a:blip r:embed="rId3">
            <a:alphaModFix/>
          </a:blip>
          <a:srcRect l="9803" t="19497" r="9580" b="23436"/>
          <a:stretch/>
        </p:blipFill>
        <p:spPr>
          <a:xfrm>
            <a:off x="3674653" y="1468629"/>
            <a:ext cx="1794691" cy="431933"/>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ullets (illustration)">
  <p:cSld name="Bullets (illustration)">
    <p:bg>
      <p:bgPr>
        <a:solidFill>
          <a:srgbClr val="FFFFFF"/>
        </a:soli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title"/>
          </p:nvPr>
        </p:nvSpPr>
        <p:spPr>
          <a:xfrm>
            <a:off x="471900" y="367500"/>
            <a:ext cx="6142260" cy="767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lvl="1"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sp>
        <p:nvSpPr>
          <p:cNvPr id="23" name="Google Shape;23;p5"/>
          <p:cNvSpPr txBox="1">
            <a:spLocks noGrp="1"/>
          </p:cNvSpPr>
          <p:nvPr>
            <p:ph type="body" idx="1"/>
          </p:nvPr>
        </p:nvSpPr>
        <p:spPr>
          <a:xfrm>
            <a:off x="471900" y="1796124"/>
            <a:ext cx="6142260" cy="2404425"/>
          </a:xfrm>
          <a:prstGeom prst="rect">
            <a:avLst/>
          </a:prstGeom>
          <a:noFill/>
          <a:ln>
            <a:noFill/>
          </a:ln>
        </p:spPr>
        <p:txBody>
          <a:bodyPr spcFirstLastPara="1" wrap="square" lIns="91425" tIns="91425" rIns="91425" bIns="91425" anchor="t" anchorCtr="0"/>
          <a:lstStyle>
            <a:lvl1pPr marL="457200" marR="0" lvl="0" indent="-330200" algn="l" rtl="0">
              <a:lnSpc>
                <a:spcPct val="150000"/>
              </a:lnSpc>
              <a:spcBef>
                <a:spcPts val="0"/>
              </a:spcBef>
              <a:spcAft>
                <a:spcPts val="0"/>
              </a:spcAft>
              <a:buClr>
                <a:schemeClr val="dk1"/>
              </a:buClr>
              <a:buSzPts val="1600"/>
              <a:buFont typeface="Arial"/>
              <a:buChar char="•"/>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sp>
        <p:nvSpPr>
          <p:cNvPr id="24" name="Google Shape;24;p5"/>
          <p:cNvSpPr txBox="1">
            <a:spLocks noGrp="1"/>
          </p:cNvSpPr>
          <p:nvPr>
            <p:ph type="title" idx="2"/>
          </p:nvPr>
        </p:nvSpPr>
        <p:spPr>
          <a:xfrm>
            <a:off x="471900" y="1399970"/>
            <a:ext cx="6142260" cy="3936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1600" b="1" i="0" u="none" strike="noStrike" cap="none">
                <a:solidFill>
                  <a:schemeClr val="accent1"/>
                </a:solidFill>
                <a:latin typeface="Source Sans Pro SemiBold"/>
                <a:ea typeface="Source Sans Pro SemiBold"/>
                <a:cs typeface="Source Sans Pro SemiBold"/>
                <a:sym typeface="Source Sans Pro SemiBold"/>
              </a:defRPr>
            </a:lvl1pPr>
            <a:lvl2pPr lvl="1"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cxnSp>
        <p:nvCxnSpPr>
          <p:cNvPr id="25" name="Google Shape;25;p5"/>
          <p:cNvCxnSpPr/>
          <p:nvPr/>
        </p:nvCxnSpPr>
        <p:spPr>
          <a:xfrm>
            <a:off x="7486885" y="4743827"/>
            <a:ext cx="0" cy="0"/>
          </a:xfrm>
          <a:prstGeom prst="straightConnector1">
            <a:avLst/>
          </a:prstGeom>
          <a:noFill/>
          <a:ln w="9525" cap="flat" cmpd="sng">
            <a:solidFill>
              <a:schemeClr val="dk2"/>
            </a:solidFill>
            <a:prstDash val="solid"/>
            <a:round/>
            <a:headEnd type="none" w="sm" len="sm"/>
            <a:tailEnd type="none" w="sm" len="sm"/>
          </a:ln>
        </p:spPr>
      </p:cxnSp>
      <p:cxnSp>
        <p:nvCxnSpPr>
          <p:cNvPr id="26" name="Google Shape;26;p5"/>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27" name="Google Shape;27;p5"/>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5"/>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29" name="Google Shape;29;p5"/>
          <p:cNvPicPr preferRelativeResize="0"/>
          <p:nvPr/>
        </p:nvPicPr>
        <p:blipFill>
          <a:blip r:embed="rId3">
            <a:alphaModFix/>
          </a:blip>
          <a:stretch>
            <a:fillRect/>
          </a:stretch>
        </p:blipFill>
        <p:spPr>
          <a:xfrm>
            <a:off x="8557400" y="307250"/>
            <a:ext cx="298250" cy="298250"/>
          </a:xfrm>
          <a:prstGeom prst="rect">
            <a:avLst/>
          </a:prstGeom>
          <a:noFill/>
          <a:ln>
            <a:noFill/>
          </a:ln>
        </p:spPr>
      </p:pic>
      <p:pic>
        <p:nvPicPr>
          <p:cNvPr id="30" name="Google Shape;30;p5"/>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Bullets (simple)">
  <p:cSld name="1_Bullets (simple)">
    <p:bg>
      <p:bgPr>
        <a:solidFill>
          <a:srgbClr val="FFFFFF"/>
        </a:solidFill>
        <a:effectLst/>
      </p:bgPr>
    </p:bg>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471900" y="367500"/>
            <a:ext cx="6142260" cy="767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lvl="1"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sp>
        <p:nvSpPr>
          <p:cNvPr id="33" name="Google Shape;33;p6"/>
          <p:cNvSpPr txBox="1">
            <a:spLocks noGrp="1"/>
          </p:cNvSpPr>
          <p:nvPr>
            <p:ph type="body" idx="1"/>
          </p:nvPr>
        </p:nvSpPr>
        <p:spPr>
          <a:xfrm>
            <a:off x="471900" y="1796124"/>
            <a:ext cx="6142260" cy="2404425"/>
          </a:xfrm>
          <a:prstGeom prst="rect">
            <a:avLst/>
          </a:prstGeom>
          <a:noFill/>
          <a:ln>
            <a:noFill/>
          </a:ln>
        </p:spPr>
        <p:txBody>
          <a:bodyPr spcFirstLastPara="1" wrap="square" lIns="91425" tIns="91425" rIns="91425" bIns="91425" anchor="t" anchorCtr="0"/>
          <a:lstStyle>
            <a:lvl1pPr marL="457200" marR="0" lvl="0" indent="-330200" algn="l" rtl="0">
              <a:lnSpc>
                <a:spcPct val="150000"/>
              </a:lnSpc>
              <a:spcBef>
                <a:spcPts val="0"/>
              </a:spcBef>
              <a:spcAft>
                <a:spcPts val="0"/>
              </a:spcAft>
              <a:buClr>
                <a:schemeClr val="dk1"/>
              </a:buClr>
              <a:buSzPts val="1600"/>
              <a:buFont typeface="Arial"/>
              <a:buChar char="•"/>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sp>
        <p:nvSpPr>
          <p:cNvPr id="34" name="Google Shape;34;p6"/>
          <p:cNvSpPr txBox="1">
            <a:spLocks noGrp="1"/>
          </p:cNvSpPr>
          <p:nvPr>
            <p:ph type="title" idx="2"/>
          </p:nvPr>
        </p:nvSpPr>
        <p:spPr>
          <a:xfrm>
            <a:off x="471900" y="1399970"/>
            <a:ext cx="6142260" cy="3936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1600" b="1" i="0" u="none" strike="noStrike" cap="none">
                <a:solidFill>
                  <a:schemeClr val="accent1"/>
                </a:solidFill>
                <a:latin typeface="Source Sans Pro SemiBold"/>
                <a:ea typeface="Source Sans Pro SemiBold"/>
                <a:cs typeface="Source Sans Pro SemiBold"/>
                <a:sym typeface="Source Sans Pro SemiBold"/>
              </a:defRPr>
            </a:lvl1pPr>
            <a:lvl2pPr lvl="1"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cxnSp>
        <p:nvCxnSpPr>
          <p:cNvPr id="35" name="Google Shape;35;p6"/>
          <p:cNvCxnSpPr/>
          <p:nvPr/>
        </p:nvCxnSpPr>
        <p:spPr>
          <a:xfrm>
            <a:off x="7486885" y="4743827"/>
            <a:ext cx="0" cy="0"/>
          </a:xfrm>
          <a:prstGeom prst="straightConnector1">
            <a:avLst/>
          </a:prstGeom>
          <a:noFill/>
          <a:ln w="9525" cap="flat" cmpd="sng">
            <a:solidFill>
              <a:schemeClr val="dk2"/>
            </a:solidFill>
            <a:prstDash val="solid"/>
            <a:round/>
            <a:headEnd type="none" w="sm" len="sm"/>
            <a:tailEnd type="none" w="sm" len="sm"/>
          </a:ln>
        </p:spPr>
      </p:cxnSp>
      <p:cxnSp>
        <p:nvCxnSpPr>
          <p:cNvPr id="36" name="Google Shape;36;p6"/>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37" name="Google Shape;37;p6"/>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38" name="Google Shape;38;p6"/>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39" name="Google Shape;39;p6"/>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hoto (left)">
  <p:cSld name="Photo (left)">
    <p:bg>
      <p:bgPr>
        <a:solidFill>
          <a:srgbClr val="FFFFFF"/>
        </a:solidFill>
        <a:effectLst/>
      </p:bgPr>
    </p:bg>
    <p:spTree>
      <p:nvGrpSpPr>
        <p:cNvPr id="1" name="Shape 40"/>
        <p:cNvGrpSpPr/>
        <p:nvPr/>
      </p:nvGrpSpPr>
      <p:grpSpPr>
        <a:xfrm>
          <a:off x="0" y="0"/>
          <a:ext cx="0" cy="0"/>
          <a:chOff x="0" y="0"/>
          <a:chExt cx="0" cy="0"/>
        </a:xfrm>
      </p:grpSpPr>
      <p:cxnSp>
        <p:nvCxnSpPr>
          <p:cNvPr id="41" name="Google Shape;41;p7"/>
          <p:cNvCxnSpPr/>
          <p:nvPr/>
        </p:nvCxnSpPr>
        <p:spPr>
          <a:xfrm>
            <a:off x="7486885" y="4629100"/>
            <a:ext cx="0" cy="0"/>
          </a:xfrm>
          <a:prstGeom prst="straightConnector1">
            <a:avLst/>
          </a:prstGeom>
          <a:noFill/>
          <a:ln w="9525" cap="flat" cmpd="sng">
            <a:solidFill>
              <a:schemeClr val="dk2"/>
            </a:solidFill>
            <a:prstDash val="solid"/>
            <a:round/>
            <a:headEnd type="none" w="sm" len="sm"/>
            <a:tailEnd type="none" w="sm" len="sm"/>
          </a:ln>
        </p:spPr>
      </p:cxnSp>
      <p:sp>
        <p:nvSpPr>
          <p:cNvPr id="42" name="Google Shape;42;p7"/>
          <p:cNvSpPr txBox="1">
            <a:spLocks noGrp="1"/>
          </p:cNvSpPr>
          <p:nvPr>
            <p:ph type="title"/>
          </p:nvPr>
        </p:nvSpPr>
        <p:spPr>
          <a:xfrm>
            <a:off x="5166300" y="1065377"/>
            <a:ext cx="3192899" cy="10950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lvl="1"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sp>
        <p:nvSpPr>
          <p:cNvPr id="43" name="Google Shape;43;p7"/>
          <p:cNvSpPr txBox="1">
            <a:spLocks noGrp="1"/>
          </p:cNvSpPr>
          <p:nvPr>
            <p:ph type="body" idx="1"/>
          </p:nvPr>
        </p:nvSpPr>
        <p:spPr>
          <a:xfrm>
            <a:off x="5166300" y="2230075"/>
            <a:ext cx="3192899" cy="1927799"/>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0"/>
              </a:spcBef>
              <a:spcAft>
                <a:spcPts val="0"/>
              </a:spcAft>
              <a:buClr>
                <a:srgbClr val="23253D"/>
              </a:buClr>
              <a:buSzPts val="1400"/>
              <a:buFont typeface="Lato Light"/>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cxnSp>
        <p:nvCxnSpPr>
          <p:cNvPr id="44" name="Google Shape;44;p7"/>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45" name="Google Shape;45;p7"/>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46" name="Google Shape;46;p7"/>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47" name="Google Shape;47;p7"/>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tat (horizontal)" type="blank">
  <p:cSld name="BLANK">
    <p:bg>
      <p:bgPr>
        <a:solidFill>
          <a:srgbClr val="FFFFFF"/>
        </a:solidFill>
        <a:effectLst/>
      </p:bgPr>
    </p:bg>
    <p:spTree>
      <p:nvGrpSpPr>
        <p:cNvPr id="1" name="Shape 48"/>
        <p:cNvGrpSpPr/>
        <p:nvPr/>
      </p:nvGrpSpPr>
      <p:grpSpPr>
        <a:xfrm>
          <a:off x="0" y="0"/>
          <a:ext cx="0" cy="0"/>
          <a:chOff x="0" y="0"/>
          <a:chExt cx="0" cy="0"/>
        </a:xfrm>
      </p:grpSpPr>
      <p:sp>
        <p:nvSpPr>
          <p:cNvPr id="49" name="Google Shape;49;p8"/>
          <p:cNvSpPr txBox="1">
            <a:spLocks noGrp="1"/>
          </p:cNvSpPr>
          <p:nvPr>
            <p:ph type="title"/>
          </p:nvPr>
        </p:nvSpPr>
        <p:spPr>
          <a:xfrm>
            <a:off x="836869" y="933500"/>
            <a:ext cx="3592129" cy="276474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23253D"/>
              </a:buClr>
              <a:buSzPts val="1400"/>
              <a:buFont typeface="Lato Hairline"/>
              <a:buNone/>
              <a:defRPr sz="15000" b="0" i="0" u="none" strike="noStrike" cap="none">
                <a:solidFill>
                  <a:schemeClr val="accent1"/>
                </a:solidFill>
                <a:latin typeface="Source Sans Pro ExtraLight"/>
                <a:ea typeface="Source Sans Pro ExtraLight"/>
                <a:cs typeface="Source Sans Pro ExtraLight"/>
                <a:sym typeface="Source Sans Pro ExtraLight"/>
              </a:defRPr>
            </a:lvl1pPr>
            <a:lvl2pPr lvl="1"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2pPr>
            <a:lvl3pPr lvl="2"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3pPr>
            <a:lvl4pPr lvl="3"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4pPr>
            <a:lvl5pPr lvl="4"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5pPr>
            <a:lvl6pPr lvl="5"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6pPr>
            <a:lvl7pPr lvl="6"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7pPr>
            <a:lvl8pPr lvl="7"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8pPr>
            <a:lvl9pPr lvl="8" indent="0" algn="ctr" rtl="0">
              <a:spcBef>
                <a:spcPts val="0"/>
              </a:spcBef>
              <a:spcAft>
                <a:spcPts val="0"/>
              </a:spcAft>
              <a:buClr>
                <a:schemeClr val="dk2"/>
              </a:buClr>
              <a:buSzPts val="1400"/>
              <a:buFont typeface="Roboto"/>
              <a:buNone/>
              <a:defRPr sz="12000">
                <a:solidFill>
                  <a:schemeClr val="dk2"/>
                </a:solidFill>
                <a:latin typeface="Roboto"/>
                <a:ea typeface="Roboto"/>
                <a:cs typeface="Roboto"/>
                <a:sym typeface="Roboto"/>
              </a:defRPr>
            </a:lvl9pPr>
          </a:lstStyle>
          <a:p>
            <a:endParaRPr/>
          </a:p>
        </p:txBody>
      </p:sp>
      <p:cxnSp>
        <p:nvCxnSpPr>
          <p:cNvPr id="50" name="Google Shape;50;p8"/>
          <p:cNvCxnSpPr/>
          <p:nvPr/>
        </p:nvCxnSpPr>
        <p:spPr>
          <a:xfrm>
            <a:off x="7486885" y="4629100"/>
            <a:ext cx="0" cy="0"/>
          </a:xfrm>
          <a:prstGeom prst="straightConnector1">
            <a:avLst/>
          </a:prstGeom>
          <a:noFill/>
          <a:ln w="9525" cap="flat" cmpd="sng">
            <a:solidFill>
              <a:schemeClr val="dk2"/>
            </a:solidFill>
            <a:prstDash val="solid"/>
            <a:round/>
            <a:headEnd type="none" w="sm" len="sm"/>
            <a:tailEnd type="none" w="sm" len="sm"/>
          </a:ln>
        </p:spPr>
      </p:cxnSp>
      <p:sp>
        <p:nvSpPr>
          <p:cNvPr id="51" name="Google Shape;51;p8"/>
          <p:cNvSpPr txBox="1">
            <a:spLocks noGrp="1"/>
          </p:cNvSpPr>
          <p:nvPr>
            <p:ph type="body" idx="1"/>
          </p:nvPr>
        </p:nvSpPr>
        <p:spPr>
          <a:xfrm>
            <a:off x="5297936" y="933500"/>
            <a:ext cx="3050660" cy="2764740"/>
          </a:xfrm>
          <a:prstGeom prst="rect">
            <a:avLst/>
          </a:prstGeom>
          <a:noFill/>
          <a:ln>
            <a:noFill/>
          </a:ln>
        </p:spPr>
        <p:txBody>
          <a:bodyPr spcFirstLastPara="1" wrap="square" lIns="91425" tIns="91425" rIns="91425" bIns="91425" anchor="ctr" anchorCtr="0"/>
          <a:lstStyle>
            <a:lvl1pPr marL="457200" marR="0" lvl="0" indent="-228600" algn="l" rtl="0">
              <a:lnSpc>
                <a:spcPct val="150000"/>
              </a:lnSpc>
              <a:spcBef>
                <a:spcPts val="0"/>
              </a:spcBef>
              <a:spcAft>
                <a:spcPts val="0"/>
              </a:spcAft>
              <a:buClr>
                <a:srgbClr val="23253D"/>
              </a:buClr>
              <a:buSzPts val="1400"/>
              <a:buFont typeface="Lato Light"/>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ctr" rtl="0">
              <a:lnSpc>
                <a:spcPct val="115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ctr" rtl="0">
              <a:lnSpc>
                <a:spcPct val="115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cxnSp>
        <p:nvCxnSpPr>
          <p:cNvPr id="52" name="Google Shape;52;p8"/>
          <p:cNvCxnSpPr/>
          <p:nvPr/>
        </p:nvCxnSpPr>
        <p:spPr>
          <a:xfrm>
            <a:off x="4857704" y="1319885"/>
            <a:ext cx="10180" cy="1991970"/>
          </a:xfrm>
          <a:prstGeom prst="straightConnector1">
            <a:avLst/>
          </a:prstGeom>
          <a:noFill/>
          <a:ln w="9525" cap="flat" cmpd="sng">
            <a:solidFill>
              <a:schemeClr val="dk2"/>
            </a:solidFill>
            <a:prstDash val="dot"/>
            <a:round/>
            <a:headEnd type="none" w="sm" len="sm"/>
            <a:tailEnd type="none" w="sm" len="sm"/>
          </a:ln>
        </p:spPr>
      </p:cxnSp>
      <p:cxnSp>
        <p:nvCxnSpPr>
          <p:cNvPr id="53" name="Google Shape;53;p8"/>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54" name="Google Shape;54;p8"/>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55" name="Google Shape;55;p8"/>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56" name="Google Shape;56;p8"/>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p:cSld name="Table">
    <p:bg>
      <p:bgPr>
        <a:solidFill>
          <a:srgbClr val="FFFFFF"/>
        </a:solidFill>
        <a:effectLst/>
      </p:bgPr>
    </p:bg>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71900" y="367500"/>
            <a:ext cx="8222100" cy="767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lvl="1"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rtl="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cxnSp>
        <p:nvCxnSpPr>
          <p:cNvPr id="59" name="Google Shape;59;p9"/>
          <p:cNvCxnSpPr/>
          <p:nvPr/>
        </p:nvCxnSpPr>
        <p:spPr>
          <a:xfrm>
            <a:off x="7486885" y="4629100"/>
            <a:ext cx="0" cy="0"/>
          </a:xfrm>
          <a:prstGeom prst="straightConnector1">
            <a:avLst/>
          </a:prstGeom>
          <a:noFill/>
          <a:ln w="9525" cap="flat" cmpd="sng">
            <a:solidFill>
              <a:schemeClr val="dk2"/>
            </a:solidFill>
            <a:prstDash val="solid"/>
            <a:round/>
            <a:headEnd type="none" w="sm" len="sm"/>
            <a:tailEnd type="none" w="sm" len="sm"/>
          </a:ln>
        </p:spPr>
      </p:cxnSp>
      <p:cxnSp>
        <p:nvCxnSpPr>
          <p:cNvPr id="60" name="Google Shape;60;p9"/>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61" name="Google Shape;61;p9"/>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62" name="Google Shape;62;p9"/>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63" name="Google Shape;63;p9"/>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bg>
      <p:bgPr>
        <a:solidFill>
          <a:srgbClr val="FFFFFF"/>
        </a:solidFill>
        <a:effectLst/>
      </p:bgPr>
    </p:bg>
    <p:spTree>
      <p:nvGrpSpPr>
        <p:cNvPr id="1" name="Shape 64"/>
        <p:cNvGrpSpPr/>
        <p:nvPr/>
      </p:nvGrpSpPr>
      <p:grpSpPr>
        <a:xfrm>
          <a:off x="0" y="0"/>
          <a:ext cx="0" cy="0"/>
          <a:chOff x="0" y="0"/>
          <a:chExt cx="0" cy="0"/>
        </a:xfrm>
      </p:grpSpPr>
      <p:cxnSp>
        <p:nvCxnSpPr>
          <p:cNvPr id="65" name="Google Shape;65;p10"/>
          <p:cNvCxnSpPr/>
          <p:nvPr/>
        </p:nvCxnSpPr>
        <p:spPr>
          <a:xfrm>
            <a:off x="7486885" y="4629100"/>
            <a:ext cx="0" cy="0"/>
          </a:xfrm>
          <a:prstGeom prst="straightConnector1">
            <a:avLst/>
          </a:prstGeom>
          <a:noFill/>
          <a:ln w="9525" cap="flat" cmpd="sng">
            <a:solidFill>
              <a:schemeClr val="dk2"/>
            </a:solidFill>
            <a:prstDash val="solid"/>
            <a:round/>
            <a:headEnd type="none" w="sm" len="sm"/>
            <a:tailEnd type="none" w="sm" len="sm"/>
          </a:ln>
        </p:spPr>
      </p:cxnSp>
      <p:sp>
        <p:nvSpPr>
          <p:cNvPr id="66" name="Google Shape;66;p10"/>
          <p:cNvSpPr txBox="1">
            <a:spLocks noGrp="1"/>
          </p:cNvSpPr>
          <p:nvPr>
            <p:ph type="title"/>
          </p:nvPr>
        </p:nvSpPr>
        <p:spPr>
          <a:xfrm>
            <a:off x="471900" y="367500"/>
            <a:ext cx="7249700" cy="767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Lato Light"/>
              <a:buNone/>
              <a:defRPr sz="3000" b="0" i="0" u="none" strike="noStrike" cap="none">
                <a:solidFill>
                  <a:schemeClr val="dk1"/>
                </a:solidFill>
                <a:latin typeface="Source Sans Pro ExtraLight"/>
                <a:ea typeface="Source Sans Pro ExtraLight"/>
                <a:cs typeface="Source Sans Pro ExtraLight"/>
                <a:sym typeface="Source Sans Pro ExtraLight"/>
              </a:defRPr>
            </a:lvl1pPr>
            <a:lvl2pPr lvl="1"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sp>
        <p:nvSpPr>
          <p:cNvPr id="67" name="Google Shape;67;p10"/>
          <p:cNvSpPr txBox="1">
            <a:spLocks noGrp="1"/>
          </p:cNvSpPr>
          <p:nvPr>
            <p:ph type="body" idx="1"/>
          </p:nvPr>
        </p:nvSpPr>
        <p:spPr>
          <a:xfrm>
            <a:off x="471900" y="1796124"/>
            <a:ext cx="7249700" cy="2404425"/>
          </a:xfrm>
          <a:prstGeom prst="rect">
            <a:avLst/>
          </a:prstGeom>
          <a:noFill/>
          <a:ln>
            <a:noFill/>
          </a:ln>
        </p:spPr>
        <p:txBody>
          <a:bodyPr spcFirstLastPara="1" wrap="square" lIns="91425" tIns="91425" rIns="91425" bIns="91425" anchor="t"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sp>
        <p:nvSpPr>
          <p:cNvPr id="68" name="Google Shape;68;p10"/>
          <p:cNvSpPr txBox="1">
            <a:spLocks noGrp="1"/>
          </p:cNvSpPr>
          <p:nvPr>
            <p:ph type="body" idx="2"/>
          </p:nvPr>
        </p:nvSpPr>
        <p:spPr>
          <a:xfrm>
            <a:off x="471900" y="1316150"/>
            <a:ext cx="7249700" cy="479974"/>
          </a:xfrm>
          <a:prstGeom prst="rect">
            <a:avLst/>
          </a:prstGeom>
          <a:noFill/>
          <a:ln>
            <a:noFill/>
          </a:ln>
        </p:spPr>
        <p:txBody>
          <a:bodyPr spcFirstLastPara="1" wrap="square" lIns="91425" tIns="91425" rIns="91425" bIns="91425" anchor="ctr" anchorCtr="0"/>
          <a:lstStyle>
            <a:lvl1pPr marL="457200" marR="0" lvl="0" indent="-228600" algn="l" rtl="0">
              <a:lnSpc>
                <a:spcPct val="150000"/>
              </a:lnSpc>
              <a:spcBef>
                <a:spcPts val="0"/>
              </a:spcBef>
              <a:spcAft>
                <a:spcPts val="0"/>
              </a:spcAft>
              <a:buClr>
                <a:schemeClr val="dk1"/>
              </a:buClr>
              <a:buSzPts val="1400"/>
              <a:buFont typeface="Arial"/>
              <a:buNone/>
              <a:defRPr sz="1600" b="0" i="0" u="none" strike="noStrike" cap="none">
                <a:solidFill>
                  <a:schemeClr val="accent1"/>
                </a:solidFill>
                <a:latin typeface="Source Sans Pro SemiBold"/>
                <a:ea typeface="Source Sans Pro SemiBold"/>
                <a:cs typeface="Source Sans Pro SemiBold"/>
                <a:sym typeface="Source Sans Pro SemiBold"/>
              </a:defRPr>
            </a:lvl1pPr>
            <a:lvl2pPr marL="914400" marR="0" lvl="1"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endParaRPr/>
          </a:p>
        </p:txBody>
      </p:sp>
      <p:cxnSp>
        <p:nvCxnSpPr>
          <p:cNvPr id="69" name="Google Shape;69;p10"/>
          <p:cNvCxnSpPr/>
          <p:nvPr/>
        </p:nvCxnSpPr>
        <p:spPr>
          <a:xfrm>
            <a:off x="7758271" y="4621560"/>
            <a:ext cx="0" cy="243000"/>
          </a:xfrm>
          <a:prstGeom prst="straightConnector1">
            <a:avLst/>
          </a:prstGeom>
          <a:noFill/>
          <a:ln w="9525" cap="flat" cmpd="sng">
            <a:solidFill>
              <a:schemeClr val="dk2"/>
            </a:solidFill>
            <a:prstDash val="dot"/>
            <a:round/>
            <a:headEnd type="none" w="sm" len="sm"/>
            <a:tailEnd type="none" w="sm" len="sm"/>
          </a:ln>
        </p:spPr>
      </p:cxnSp>
      <p:sp>
        <p:nvSpPr>
          <p:cNvPr id="70" name="Google Shape;70;p10"/>
          <p:cNvSpPr txBox="1">
            <a:spLocks noGrp="1"/>
          </p:cNvSpPr>
          <p:nvPr>
            <p:ph type="sldNum" idx="12"/>
          </p:nvPr>
        </p:nvSpPr>
        <p:spPr>
          <a:xfrm>
            <a:off x="7061089" y="4546260"/>
            <a:ext cx="5595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1pPr>
            <a:lvl2pPr marL="0" marR="0" lvl="1"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2pPr>
            <a:lvl3pPr marL="0" marR="0" lvl="2"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3pPr>
            <a:lvl4pPr marL="0" marR="0" lvl="3"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4pPr>
            <a:lvl5pPr marL="0" marR="0" lvl="4"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5pPr>
            <a:lvl6pPr marL="0" marR="0" lvl="5"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6pPr>
            <a:lvl7pPr marL="0" marR="0" lvl="6"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7pPr>
            <a:lvl8pPr marL="0" marR="0" lvl="7"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8pPr>
            <a:lvl9pPr marL="0" marR="0" lvl="8" indent="0" algn="r" rtl="0">
              <a:lnSpc>
                <a:spcPct val="100000"/>
              </a:lnSpc>
              <a:spcBef>
                <a:spcPts val="0"/>
              </a:spcBef>
              <a:spcAft>
                <a:spcPts val="0"/>
              </a:spcAft>
              <a:buClr>
                <a:srgbClr val="23253D"/>
              </a:buClr>
              <a:buFont typeface="Lato Light"/>
              <a:buNone/>
              <a:defRPr sz="1050" b="0" i="0" u="none" strike="noStrike" cap="none">
                <a:solidFill>
                  <a:srgbClr val="23253D"/>
                </a:solidFill>
                <a:latin typeface="Source Sans Pro Light"/>
                <a:ea typeface="Source Sans Pro Light"/>
                <a:cs typeface="Source Sans Pro Light"/>
                <a:sym typeface="Source Sans Pro Light"/>
              </a:defRPr>
            </a:lvl9pPr>
          </a:lstStyle>
          <a:p>
            <a:pPr marL="0" lvl="0" indent="0" algn="r" rtl="0">
              <a:spcBef>
                <a:spcPts val="0"/>
              </a:spcBef>
              <a:spcAft>
                <a:spcPts val="0"/>
              </a:spcAft>
              <a:buNone/>
            </a:pPr>
            <a:fld id="{00000000-1234-1234-1234-123412341234}" type="slidenum">
              <a:rPr lang="en-US"/>
              <a:t>‹#›</a:t>
            </a:fld>
            <a:endParaRPr/>
          </a:p>
        </p:txBody>
      </p:sp>
      <p:pic>
        <p:nvPicPr>
          <p:cNvPr id="71" name="Google Shape;71;p10"/>
          <p:cNvPicPr preferRelativeResize="0"/>
          <p:nvPr/>
        </p:nvPicPr>
        <p:blipFill rotWithShape="1">
          <a:blip r:embed="rId2">
            <a:alphaModFix/>
          </a:blip>
          <a:srcRect l="27552"/>
          <a:stretch/>
        </p:blipFill>
        <p:spPr>
          <a:xfrm>
            <a:off x="7972676" y="4509355"/>
            <a:ext cx="917324" cy="430505"/>
          </a:xfrm>
          <a:prstGeom prst="rect">
            <a:avLst/>
          </a:prstGeom>
          <a:noFill/>
          <a:ln>
            <a:noFill/>
          </a:ln>
        </p:spPr>
      </p:pic>
      <p:pic>
        <p:nvPicPr>
          <p:cNvPr id="72" name="Google Shape;72;p10"/>
          <p:cNvPicPr preferRelativeResize="0"/>
          <p:nvPr/>
        </p:nvPicPr>
        <p:blipFill>
          <a:blip r:embed="rId3">
            <a:alphaModFix/>
          </a:blip>
          <a:stretch>
            <a:fillRect/>
          </a:stretch>
        </p:blipFill>
        <p:spPr>
          <a:xfrm>
            <a:off x="8557408" y="307250"/>
            <a:ext cx="298250" cy="2982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71900" y="367500"/>
            <a:ext cx="8222100" cy="767699"/>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rgbClr val="23253D"/>
              </a:buClr>
              <a:buSzPts val="1400"/>
              <a:buFont typeface="Source Sans Pro ExtraLight"/>
              <a:buNone/>
              <a:defRPr sz="2600" b="0" i="0" u="none" strike="noStrike" cap="none">
                <a:solidFill>
                  <a:srgbClr val="23253D"/>
                </a:solidFill>
                <a:latin typeface="Source Sans Pro ExtraLight"/>
                <a:ea typeface="Source Sans Pro ExtraLight"/>
                <a:cs typeface="Source Sans Pro ExtraLight"/>
                <a:sym typeface="Source Sans Pro ExtraLight"/>
              </a:defRPr>
            </a:lvl1pPr>
            <a:lvl2pPr lvl="1"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2pPr>
            <a:lvl3pPr lvl="2"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3pPr>
            <a:lvl4pPr lvl="3"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4pPr>
            <a:lvl5pPr lvl="4"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5pPr>
            <a:lvl6pPr lvl="5"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6pPr>
            <a:lvl7pPr lvl="6"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7pPr>
            <a:lvl8pPr lvl="7"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8pPr>
            <a:lvl9pPr lvl="8" indent="0">
              <a:spcBef>
                <a:spcPts val="0"/>
              </a:spcBef>
              <a:spcAft>
                <a:spcPts val="0"/>
              </a:spcAft>
              <a:buClr>
                <a:schemeClr val="lt1"/>
              </a:buClr>
              <a:buSzPts val="1400"/>
              <a:buFont typeface="Roboto"/>
              <a:buNone/>
              <a:defRPr sz="3200">
                <a:solidFill>
                  <a:schemeClr val="lt1"/>
                </a:solidFill>
                <a:latin typeface="Roboto"/>
                <a:ea typeface="Roboto"/>
                <a:cs typeface="Roboto"/>
                <a:sym typeface="Roboto"/>
              </a:defRPr>
            </a:lvl9pPr>
          </a:lstStyle>
          <a:p>
            <a:endParaRPr/>
          </a:p>
        </p:txBody>
      </p:sp>
      <p:sp>
        <p:nvSpPr>
          <p:cNvPr id="7" name="Google Shape;7;p1"/>
          <p:cNvSpPr txBox="1">
            <a:spLocks noGrp="1"/>
          </p:cNvSpPr>
          <p:nvPr>
            <p:ph type="body" idx="1"/>
          </p:nvPr>
        </p:nvSpPr>
        <p:spPr>
          <a:xfrm>
            <a:off x="471900" y="1265254"/>
            <a:ext cx="8222100" cy="2710200"/>
          </a:xfrm>
          <a:prstGeom prst="rect">
            <a:avLst/>
          </a:prstGeom>
          <a:noFill/>
          <a:ln>
            <a:noFill/>
          </a:ln>
        </p:spPr>
        <p:txBody>
          <a:bodyPr spcFirstLastPara="1" wrap="square" lIns="91425" tIns="91425" rIns="91425" bIns="91425" anchor="t" anchorCtr="0"/>
          <a:lstStyle>
            <a:lvl1pPr marL="457200" marR="0" lvl="0" indent="-228600" algn="l" rtl="0">
              <a:lnSpc>
                <a:spcPct val="115000"/>
              </a:lnSpc>
              <a:spcBef>
                <a:spcPts val="0"/>
              </a:spcBef>
              <a:spcAft>
                <a:spcPts val="0"/>
              </a:spcAft>
              <a:buClr>
                <a:srgbClr val="23253D"/>
              </a:buClr>
              <a:buSzPts val="1400"/>
              <a:buFont typeface="Source Sans Pro Light"/>
              <a:buNone/>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15000"/>
              </a:lnSpc>
              <a:spcBef>
                <a:spcPts val="1600"/>
              </a:spcBef>
              <a:spcAft>
                <a:spcPts val="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2pPr>
            <a:lvl3pPr marL="1371600" marR="0" lvl="2" indent="-228600" algn="l" rtl="0">
              <a:lnSpc>
                <a:spcPct val="115000"/>
              </a:lnSpc>
              <a:spcBef>
                <a:spcPts val="1600"/>
              </a:spcBef>
              <a:spcAft>
                <a:spcPts val="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3pPr>
            <a:lvl4pPr marL="1828800" marR="0" lvl="3" indent="-228600" algn="l" rtl="0">
              <a:lnSpc>
                <a:spcPct val="115000"/>
              </a:lnSpc>
              <a:spcBef>
                <a:spcPts val="1600"/>
              </a:spcBef>
              <a:spcAft>
                <a:spcPts val="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4pPr>
            <a:lvl5pPr marL="2286000" marR="0" lvl="4" indent="-228600" algn="l" rtl="0">
              <a:lnSpc>
                <a:spcPct val="115000"/>
              </a:lnSpc>
              <a:spcBef>
                <a:spcPts val="1600"/>
              </a:spcBef>
              <a:spcAft>
                <a:spcPts val="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5pPr>
            <a:lvl6pPr marL="2743200" marR="0" lvl="5" indent="-228600" algn="l" rtl="0">
              <a:lnSpc>
                <a:spcPct val="115000"/>
              </a:lnSpc>
              <a:spcBef>
                <a:spcPts val="1600"/>
              </a:spcBef>
              <a:spcAft>
                <a:spcPts val="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6pPr>
            <a:lvl7pPr marL="3200400" marR="0" lvl="6" indent="-228600" algn="l" rtl="0">
              <a:lnSpc>
                <a:spcPct val="115000"/>
              </a:lnSpc>
              <a:spcBef>
                <a:spcPts val="1600"/>
              </a:spcBef>
              <a:spcAft>
                <a:spcPts val="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7pPr>
            <a:lvl8pPr marL="3657600" marR="0" lvl="7" indent="-228600" algn="l" rtl="0">
              <a:lnSpc>
                <a:spcPct val="115000"/>
              </a:lnSpc>
              <a:spcBef>
                <a:spcPts val="1600"/>
              </a:spcBef>
              <a:spcAft>
                <a:spcPts val="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8pPr>
            <a:lvl9pPr marL="4114800" marR="0" lvl="8" indent="-228600" algn="l" rtl="0">
              <a:lnSpc>
                <a:spcPct val="115000"/>
              </a:lnSpc>
              <a:spcBef>
                <a:spcPts val="1600"/>
              </a:spcBef>
              <a:spcAft>
                <a:spcPts val="1600"/>
              </a:spcAft>
              <a:buClr>
                <a:srgbClr val="23253D"/>
              </a:buClr>
              <a:buSzPts val="1400"/>
              <a:buFont typeface="Source Sans Pro Light"/>
              <a:buNone/>
              <a:defRPr sz="1400" b="0" i="0" u="none" strike="noStrike" cap="none">
                <a:solidFill>
                  <a:srgbClr val="23253D"/>
                </a:solidFill>
                <a:latin typeface="Source Sans Pro Light"/>
                <a:ea typeface="Source Sans Pro Light"/>
                <a:cs typeface="Source Sans Pro Light"/>
                <a:sym typeface="Source Sans Pro Light"/>
              </a:defRPr>
            </a:lvl9pPr>
          </a:lstStyle>
          <a:p>
            <a:endParaRPr/>
          </a:p>
        </p:txBody>
      </p:sp>
      <p:sp>
        <p:nvSpPr>
          <p:cNvPr id="8" name="Google Shape;8;p1"/>
          <p:cNvSpPr txBox="1">
            <a:spLocks noGrp="1"/>
          </p:cNvSpPr>
          <p:nvPr>
            <p:ph type="sldNum" idx="12"/>
          </p:nvPr>
        </p:nvSpPr>
        <p:spPr>
          <a:xfrm>
            <a:off x="8523540" y="4695623"/>
            <a:ext cx="548699"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1pPr>
            <a:lvl2pPr marL="0" marR="0" lvl="1"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2pPr>
            <a:lvl3pPr marL="0" marR="0" lvl="2"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3pPr>
            <a:lvl4pPr marL="0" marR="0" lvl="3"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4pPr>
            <a:lvl5pPr marL="0" marR="0" lvl="4"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5pPr>
            <a:lvl6pPr marL="0" marR="0" lvl="5"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6pPr>
            <a:lvl7pPr marL="0" marR="0" lvl="6"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7pPr>
            <a:lvl8pPr marL="0" marR="0" lvl="7"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8pPr>
            <a:lvl9pPr marL="0" marR="0" lvl="8" indent="0" algn="r" rtl="0">
              <a:lnSpc>
                <a:spcPct val="100000"/>
              </a:lnSpc>
              <a:spcBef>
                <a:spcPts val="0"/>
              </a:spcBef>
              <a:spcAft>
                <a:spcPts val="0"/>
              </a:spcAft>
              <a:buClr>
                <a:schemeClr val="lt2"/>
              </a:buClr>
              <a:buFont typeface="Lato Light"/>
              <a:buNone/>
              <a:defRPr sz="1000" b="0" i="0" u="none" strike="noStrike" cap="none">
                <a:solidFill>
                  <a:schemeClr val="lt2"/>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83" r:id="rId19"/>
    <p:sldLayoutId id="2147483684" r:id="rId20"/>
    <p:sldLayoutId id="2147483685"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1.xml"/><Relationship Id="rId4" Type="http://schemas.openxmlformats.org/officeDocument/2006/relationships/image" Target="../media/image79.tif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39" Type="http://schemas.openxmlformats.org/officeDocument/2006/relationships/image" Target="../media/image49.png"/><Relationship Id="rId21" Type="http://schemas.openxmlformats.org/officeDocument/2006/relationships/image" Target="../media/image31.png"/><Relationship Id="rId34" Type="http://schemas.openxmlformats.org/officeDocument/2006/relationships/image" Target="../media/image44.png"/><Relationship Id="rId42" Type="http://schemas.openxmlformats.org/officeDocument/2006/relationships/image" Target="../media/image52.png"/><Relationship Id="rId47" Type="http://schemas.openxmlformats.org/officeDocument/2006/relationships/image" Target="../media/image57.png"/><Relationship Id="rId50" Type="http://schemas.openxmlformats.org/officeDocument/2006/relationships/image" Target="../media/image60.png"/><Relationship Id="rId55" Type="http://schemas.openxmlformats.org/officeDocument/2006/relationships/image" Target="../media/image65.png"/><Relationship Id="rId7" Type="http://schemas.openxmlformats.org/officeDocument/2006/relationships/image" Target="../media/image17.png"/><Relationship Id="rId2" Type="http://schemas.openxmlformats.org/officeDocument/2006/relationships/notesSlide" Target="../notesSlides/notesSlide6.xml"/><Relationship Id="rId16" Type="http://schemas.openxmlformats.org/officeDocument/2006/relationships/image" Target="../media/image26.png"/><Relationship Id="rId29" Type="http://schemas.openxmlformats.org/officeDocument/2006/relationships/image" Target="../media/image39.png"/><Relationship Id="rId11" Type="http://schemas.openxmlformats.org/officeDocument/2006/relationships/image" Target="../media/image21.png"/><Relationship Id="rId24" Type="http://schemas.openxmlformats.org/officeDocument/2006/relationships/image" Target="../media/image34.png"/><Relationship Id="rId32" Type="http://schemas.openxmlformats.org/officeDocument/2006/relationships/image" Target="../media/image42.jpg"/><Relationship Id="rId37" Type="http://schemas.openxmlformats.org/officeDocument/2006/relationships/image" Target="../media/image47.png"/><Relationship Id="rId40" Type="http://schemas.openxmlformats.org/officeDocument/2006/relationships/image" Target="../media/image50.png"/><Relationship Id="rId45" Type="http://schemas.openxmlformats.org/officeDocument/2006/relationships/image" Target="../media/image55.png"/><Relationship Id="rId53" Type="http://schemas.openxmlformats.org/officeDocument/2006/relationships/image" Target="../media/image63.png"/><Relationship Id="rId5" Type="http://schemas.openxmlformats.org/officeDocument/2006/relationships/image" Target="../media/image15.jpg"/><Relationship Id="rId10" Type="http://schemas.openxmlformats.org/officeDocument/2006/relationships/image" Target="../media/image20.png"/><Relationship Id="rId19" Type="http://schemas.openxmlformats.org/officeDocument/2006/relationships/image" Target="../media/image29.png"/><Relationship Id="rId31" Type="http://schemas.openxmlformats.org/officeDocument/2006/relationships/image" Target="../media/image41.png"/><Relationship Id="rId44" Type="http://schemas.openxmlformats.org/officeDocument/2006/relationships/image" Target="../media/image54.png"/><Relationship Id="rId52" Type="http://schemas.openxmlformats.org/officeDocument/2006/relationships/image" Target="../media/image62.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pn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43" Type="http://schemas.openxmlformats.org/officeDocument/2006/relationships/image" Target="../media/image53.png"/><Relationship Id="rId48" Type="http://schemas.openxmlformats.org/officeDocument/2006/relationships/image" Target="../media/image58.png"/><Relationship Id="rId8" Type="http://schemas.openxmlformats.org/officeDocument/2006/relationships/image" Target="../media/image18.png"/><Relationship Id="rId51" Type="http://schemas.openxmlformats.org/officeDocument/2006/relationships/image" Target="../media/image61.png"/><Relationship Id="rId3" Type="http://schemas.openxmlformats.org/officeDocument/2006/relationships/image" Target="../media/image13.png"/><Relationship Id="rId12" Type="http://schemas.openxmlformats.org/officeDocument/2006/relationships/image" Target="../media/image22.png"/><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38" Type="http://schemas.openxmlformats.org/officeDocument/2006/relationships/image" Target="../media/image48.png"/><Relationship Id="rId46" Type="http://schemas.openxmlformats.org/officeDocument/2006/relationships/image" Target="../media/image56.png"/><Relationship Id="rId20" Type="http://schemas.openxmlformats.org/officeDocument/2006/relationships/image" Target="../media/image30.png"/><Relationship Id="rId41" Type="http://schemas.openxmlformats.org/officeDocument/2006/relationships/image" Target="../media/image51.jpg"/><Relationship Id="rId54" Type="http://schemas.openxmlformats.org/officeDocument/2006/relationships/image" Target="../media/image64.png"/><Relationship Id="rId1" Type="http://schemas.openxmlformats.org/officeDocument/2006/relationships/slideLayout" Target="../slideLayouts/slideLayout19.xml"/><Relationship Id="rId6" Type="http://schemas.openxmlformats.org/officeDocument/2006/relationships/image" Target="../media/image16.png"/><Relationship Id="rId15" Type="http://schemas.openxmlformats.org/officeDocument/2006/relationships/image" Target="../media/image25.jpg"/><Relationship Id="rId23" Type="http://schemas.openxmlformats.org/officeDocument/2006/relationships/image" Target="../media/image33.png"/><Relationship Id="rId28" Type="http://schemas.openxmlformats.org/officeDocument/2006/relationships/image" Target="../media/image38.png"/><Relationship Id="rId36" Type="http://schemas.openxmlformats.org/officeDocument/2006/relationships/image" Target="../media/image46.png"/><Relationship Id="rId49" Type="http://schemas.openxmlformats.org/officeDocument/2006/relationships/image" Target="../media/image59.png"/></Relationships>
</file>

<file path=ppt/slides/_rels/slide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ctrTitle"/>
          </p:nvPr>
        </p:nvSpPr>
        <p:spPr>
          <a:xfrm>
            <a:off x="0" y="2130113"/>
            <a:ext cx="9143999" cy="84641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Font typeface="Lato Light"/>
              <a:buNone/>
            </a:pPr>
            <a:r>
              <a:rPr lang="en-US" sz="2800" dirty="0">
                <a:sym typeface="Arial"/>
              </a:rPr>
              <a:t>An Evaluation Of Transfer Learning for </a:t>
            </a:r>
            <a:br>
              <a:rPr lang="en-US" sz="2800" dirty="0">
                <a:sym typeface="Arial"/>
              </a:rPr>
            </a:br>
            <a:r>
              <a:rPr lang="en-US" sz="2800" dirty="0">
                <a:sym typeface="Arial"/>
              </a:rPr>
              <a:t>Classifying Sales Engagement Emails at Large Scale</a:t>
            </a:r>
            <a:endParaRPr sz="2800" dirty="0">
              <a:sym typeface="Arial"/>
            </a:endParaRPr>
          </a:p>
          <a:p>
            <a:pPr marL="0" lvl="0" indent="0" algn="l" rtl="0">
              <a:lnSpc>
                <a:spcPct val="115000"/>
              </a:lnSpc>
              <a:spcBef>
                <a:spcPts val="0"/>
              </a:spcBef>
              <a:spcAft>
                <a:spcPts val="0"/>
              </a:spcAft>
              <a:buNone/>
            </a:pPr>
            <a:endParaRPr sz="1300" b="1" dirty="0">
              <a:solidFill>
                <a:srgbClr val="000000"/>
              </a:solidFill>
              <a:latin typeface="Arial"/>
              <a:ea typeface="Arial"/>
              <a:cs typeface="Arial"/>
              <a:sym typeface="Arial"/>
            </a:endParaRPr>
          </a:p>
        </p:txBody>
      </p:sp>
      <p:sp>
        <p:nvSpPr>
          <p:cNvPr id="2" name="TextBox 1">
            <a:extLst>
              <a:ext uri="{FF2B5EF4-FFF2-40B4-BE49-F238E27FC236}">
                <a16:creationId xmlns:a16="http://schemas.microsoft.com/office/drawing/2014/main" id="{CC384319-DC64-7D43-8177-A3D3D44F197B}"/>
              </a:ext>
            </a:extLst>
          </p:cNvPr>
          <p:cNvSpPr txBox="1"/>
          <p:nvPr/>
        </p:nvSpPr>
        <p:spPr>
          <a:xfrm>
            <a:off x="1154853" y="3343124"/>
            <a:ext cx="7222792" cy="707886"/>
          </a:xfrm>
          <a:prstGeom prst="rect">
            <a:avLst/>
          </a:prstGeom>
          <a:noFill/>
        </p:spPr>
        <p:txBody>
          <a:bodyPr wrap="square" rtlCol="0">
            <a:spAutoFit/>
          </a:bodyPr>
          <a:lstStyle/>
          <a:p>
            <a:r>
              <a:rPr lang="en-US" sz="2000" dirty="0">
                <a:solidFill>
                  <a:schemeClr val="tx2"/>
                </a:solidFill>
                <a:latin typeface="Source Sans Pro" panose="020B0503030403020204" pitchFamily="34" charset="0"/>
                <a:ea typeface="Source Sans Pro" panose="020B0503030403020204" pitchFamily="34" charset="0"/>
              </a:rPr>
              <a:t>Yong Liu, Pavel </a:t>
            </a:r>
            <a:r>
              <a:rPr lang="en-US" sz="2000" dirty="0" err="1">
                <a:solidFill>
                  <a:schemeClr val="tx2"/>
                </a:solidFill>
                <a:latin typeface="Source Sans Pro" panose="020B0503030403020204" pitchFamily="34" charset="0"/>
                <a:ea typeface="Source Sans Pro" panose="020B0503030403020204" pitchFamily="34" charset="0"/>
              </a:rPr>
              <a:t>Dmitriev</a:t>
            </a:r>
            <a:r>
              <a:rPr lang="en-US" sz="2000" dirty="0">
                <a:solidFill>
                  <a:schemeClr val="tx2"/>
                </a:solidFill>
                <a:latin typeface="Source Sans Pro" panose="020B0503030403020204" pitchFamily="34" charset="0"/>
                <a:ea typeface="Source Sans Pro" panose="020B0503030403020204" pitchFamily="34" charset="0"/>
              </a:rPr>
              <a:t>, </a:t>
            </a:r>
            <a:r>
              <a:rPr lang="en-US" sz="2000" dirty="0" err="1">
                <a:solidFill>
                  <a:schemeClr val="tx2"/>
                </a:solidFill>
                <a:latin typeface="Source Sans Pro" panose="020B0503030403020204" pitchFamily="34" charset="0"/>
                <a:ea typeface="Source Sans Pro" panose="020B0503030403020204" pitchFamily="34" charset="0"/>
              </a:rPr>
              <a:t>Yifei</a:t>
            </a:r>
            <a:r>
              <a:rPr lang="en-US" sz="2000" dirty="0">
                <a:solidFill>
                  <a:schemeClr val="tx2"/>
                </a:solidFill>
                <a:latin typeface="Source Sans Pro" panose="020B0503030403020204" pitchFamily="34" charset="0"/>
                <a:ea typeface="Source Sans Pro" panose="020B0503030403020204" pitchFamily="34" charset="0"/>
              </a:rPr>
              <a:t> Huang, Andrew Brooks, Li Dong</a:t>
            </a:r>
            <a:br>
              <a:rPr lang="en-US" sz="2000" dirty="0">
                <a:solidFill>
                  <a:schemeClr val="tx2"/>
                </a:solidFill>
                <a:latin typeface="Source Sans Pro" panose="020B0503030403020204" pitchFamily="34" charset="0"/>
                <a:ea typeface="Source Sans Pro" panose="020B0503030403020204" pitchFamily="34" charset="0"/>
              </a:rPr>
            </a:br>
            <a:endParaRPr lang="en-US" sz="2000" dirty="0">
              <a:solidFill>
                <a:schemeClr val="tx2"/>
              </a:solidFill>
              <a:latin typeface="Source Sans Pro" panose="020B0503030403020204" pitchFamily="34" charset="0"/>
              <a:ea typeface="Source Sans Pro" panose="020B0503030403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txBox="1">
            <a:spLocks noGrp="1"/>
          </p:cNvSpPr>
          <p:nvPr>
            <p:ph type="title"/>
          </p:nvPr>
        </p:nvSpPr>
        <p:spPr>
          <a:xfrm>
            <a:off x="471899" y="367500"/>
            <a:ext cx="7531277"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Email Intent Classification @ SEP: What &amp; Why?</a:t>
            </a:r>
            <a:endParaRPr dirty="0"/>
          </a:p>
        </p:txBody>
      </p:sp>
      <p:sp>
        <p:nvSpPr>
          <p:cNvPr id="338" name="Google Shape;338;p51"/>
          <p:cNvSpPr txBox="1">
            <a:spLocks noGrp="1"/>
          </p:cNvSpPr>
          <p:nvPr>
            <p:ph type="body" idx="1"/>
          </p:nvPr>
        </p:nvSpPr>
        <p:spPr>
          <a:xfrm>
            <a:off x="365760" y="988896"/>
            <a:ext cx="8531352" cy="3564816"/>
          </a:xfrm>
          <a:prstGeom prst="rect">
            <a:avLst/>
          </a:prstGeom>
        </p:spPr>
        <p:txBody>
          <a:bodyPr spcFirstLastPara="1" wrap="square" lIns="91425" tIns="91425" rIns="91425" bIns="91425" anchor="t" anchorCtr="0">
            <a:noAutofit/>
          </a:bodyPr>
          <a:lstStyle/>
          <a:p>
            <a:pPr lvl="0">
              <a:spcBef>
                <a:spcPts val="600"/>
              </a:spcBef>
              <a:buFont typeface="Arial" panose="020B0604020202020204" pitchFamily="34" charset="0"/>
              <a:buChar char="•"/>
            </a:pPr>
            <a:r>
              <a:rPr lang="en-US" sz="2000" b="1"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Email is a core communication channel @ SEP</a:t>
            </a:r>
          </a:p>
          <a:p>
            <a:pPr marL="971550" lvl="1" indent="-285750">
              <a:buFont typeface="Arial" panose="020B0604020202020204" pitchFamily="34" charset="0"/>
              <a:buChar char="•"/>
            </a:pPr>
            <a:r>
              <a:rPr lang="en-US" dirty="0">
                <a:solidFill>
                  <a:schemeClr val="accent4">
                    <a:lumMod val="10000"/>
                  </a:schemeClr>
                </a:solidFill>
                <a:latin typeface="Source Sans Pro Light" panose="020B0403030403020204" pitchFamily="34" charset="0"/>
                <a:ea typeface="Source Sans Pro Light" panose="020B0403030403020204" pitchFamily="34" charset="0"/>
              </a:rPr>
              <a:t>Email content is critical for driving results for prospecting and other stages of the sales process</a:t>
            </a:r>
          </a:p>
          <a:p>
            <a:pPr marL="971550" lvl="1" indent="-285750">
              <a:buFont typeface="Arial" panose="020B0604020202020204" pitchFamily="34" charset="0"/>
              <a:buChar char="•"/>
            </a:pPr>
            <a:r>
              <a:rPr lang="en-US" dirty="0">
                <a:solidFill>
                  <a:schemeClr val="accent4">
                    <a:lumMod val="10000"/>
                  </a:schemeClr>
                </a:solidFill>
                <a:latin typeface="Source Sans Pro Light" panose="020B0403030403020204" pitchFamily="34" charset="0"/>
                <a:ea typeface="Source Sans Pro Light" panose="020B0403030403020204" pitchFamily="34" charset="0"/>
              </a:rPr>
              <a:t>Reply rate was the common metric for A/B testing different email content/templates</a:t>
            </a:r>
          </a:p>
          <a:p>
            <a:pPr marL="971550" lvl="1" indent="-285750">
              <a:buFont typeface="Arial" panose="020B0604020202020204" pitchFamily="34" charset="0"/>
              <a:buChar char="•"/>
            </a:pPr>
            <a:r>
              <a:rPr lang="en-US" b="1" i="1" dirty="0">
                <a:solidFill>
                  <a:schemeClr val="tx1"/>
                </a:solidFill>
                <a:latin typeface="Source Sans Pro Light" panose="020B0403030403020204" pitchFamily="34" charset="0"/>
                <a:ea typeface="Source Sans Pro Light" panose="020B0403030403020204" pitchFamily="34" charset="0"/>
                <a:cs typeface="Arial"/>
                <a:sym typeface="Arial"/>
              </a:rPr>
              <a:t>Problem: Not all replies are created equal</a:t>
            </a:r>
            <a:endParaRPr lang="en-US" b="1" i="1" dirty="0">
              <a:solidFill>
                <a:schemeClr val="tx1"/>
              </a:solidFill>
              <a:latin typeface="Source Sans Pro Light" panose="020B0403030403020204" pitchFamily="34" charset="0"/>
              <a:ea typeface="Source Sans Pro Light" panose="020B0403030403020204" pitchFamily="34" charset="0"/>
            </a:endParaRPr>
          </a:p>
          <a:p>
            <a:pPr lvl="0">
              <a:spcBef>
                <a:spcPts val="600"/>
              </a:spcBef>
              <a:buFont typeface="Arial" panose="020B0604020202020204" pitchFamily="34" charset="0"/>
              <a:buChar char="•"/>
            </a:pPr>
            <a:r>
              <a:rPr lang="en-US" sz="2000" b="1"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Going beyond reply rate: from counting to classification</a:t>
            </a:r>
          </a:p>
          <a:p>
            <a:pPr marL="971550" lvl="1" indent="-285750">
              <a:buFont typeface="Arial" panose="020B0604020202020204" pitchFamily="34" charset="0"/>
              <a:buChar char="•"/>
            </a:pPr>
            <a:r>
              <a:rPr lang="en-US"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Detect and classify the intent of the reply (</a:t>
            </a:r>
            <a:r>
              <a:rPr lang="en-US" dirty="0">
                <a:solidFill>
                  <a:schemeClr val="accent4">
                    <a:lumMod val="10000"/>
                  </a:schemeClr>
                </a:solidFill>
                <a:latin typeface="Source Sans Pro Light" panose="020B0403030403020204" pitchFamily="34" charset="0"/>
                <a:ea typeface="Source Sans Pro Light" panose="020B0403030403020204" pitchFamily="34" charset="0"/>
              </a:rPr>
              <a:t>e.g., positive, objection, </a:t>
            </a:r>
            <a:r>
              <a:rPr lang="en-US" dirty="0" err="1">
                <a:solidFill>
                  <a:schemeClr val="accent4">
                    <a:lumMod val="10000"/>
                  </a:schemeClr>
                </a:solidFill>
                <a:latin typeface="Source Sans Pro Light" panose="020B0403030403020204" pitchFamily="34" charset="0"/>
                <a:ea typeface="Source Sans Pro Light" panose="020B0403030403020204" pitchFamily="34" charset="0"/>
              </a:rPr>
              <a:t>unsubscription</a:t>
            </a:r>
            <a:r>
              <a:rPr lang="en-US" dirty="0">
                <a:solidFill>
                  <a:schemeClr val="accent4">
                    <a:lumMod val="10000"/>
                  </a:schemeClr>
                </a:solidFill>
                <a:latin typeface="Source Sans Pro Light" panose="020B0403030403020204" pitchFamily="34" charset="0"/>
                <a:ea typeface="Source Sans Pro Light" panose="020B0403030403020204" pitchFamily="34" charset="0"/>
              </a:rPr>
              <a:t>)</a:t>
            </a:r>
          </a:p>
          <a:p>
            <a:pPr marL="971550" lvl="1" indent="-285750">
              <a:buFont typeface="Arial" panose="020B0604020202020204" pitchFamily="34" charset="0"/>
              <a:buChar char="•"/>
            </a:pPr>
            <a:r>
              <a:rPr lang="en-US" dirty="0">
                <a:solidFill>
                  <a:schemeClr val="accent4">
                    <a:lumMod val="10000"/>
                  </a:schemeClr>
                </a:solidFill>
                <a:latin typeface="Source Sans Pro Light" panose="020B0403030403020204" pitchFamily="34" charset="0"/>
                <a:ea typeface="Source Sans Pro Light" panose="020B0403030403020204" pitchFamily="34" charset="0"/>
              </a:rPr>
              <a:t>Measure the performance of email templates based on </a:t>
            </a:r>
            <a:r>
              <a:rPr lang="en-US" b="1" dirty="0">
                <a:solidFill>
                  <a:schemeClr val="tx1"/>
                </a:solidFill>
                <a:latin typeface="Source Sans Pro Light" panose="020B0403030403020204" pitchFamily="34" charset="0"/>
                <a:ea typeface="Source Sans Pro Light" panose="020B0403030403020204" pitchFamily="34" charset="0"/>
              </a:rPr>
              <a:t>the reply intent</a:t>
            </a:r>
          </a:p>
          <a:p>
            <a:pPr marL="971550" lvl="1" indent="-285750">
              <a:buFont typeface="Arial" panose="020B0604020202020204" pitchFamily="34" charset="0"/>
              <a:buChar char="•"/>
            </a:pPr>
            <a:r>
              <a:rPr lang="en-US" dirty="0">
                <a:solidFill>
                  <a:schemeClr val="accent4">
                    <a:lumMod val="10000"/>
                  </a:schemeClr>
                </a:solidFill>
                <a:latin typeface="Source Sans Pro Light" panose="020B0403030403020204" pitchFamily="34" charset="0"/>
                <a:ea typeface="Source Sans Pro Light" panose="020B0403030403020204" pitchFamily="34" charset="0"/>
              </a:rPr>
              <a:t>Use reply intent-based metrics (such as positive reply rate) for A/B testing</a:t>
            </a:r>
            <a:endParaRPr lang="en-US"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txBox="1">
            <a:spLocks noGrp="1"/>
          </p:cNvSpPr>
          <p:nvPr>
            <p:ph type="title"/>
          </p:nvPr>
        </p:nvSpPr>
        <p:spPr>
          <a:xfrm>
            <a:off x="225012" y="359694"/>
            <a:ext cx="867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Email Intent Classification @ SEP: Why is it challenging?</a:t>
            </a:r>
            <a:endParaRPr dirty="0"/>
          </a:p>
        </p:txBody>
      </p:sp>
      <p:sp>
        <p:nvSpPr>
          <p:cNvPr id="338" name="Google Shape;338;p51"/>
          <p:cNvSpPr txBox="1">
            <a:spLocks noGrp="1"/>
          </p:cNvSpPr>
          <p:nvPr>
            <p:ph type="body" idx="1"/>
          </p:nvPr>
        </p:nvSpPr>
        <p:spPr>
          <a:xfrm>
            <a:off x="246888" y="961464"/>
            <a:ext cx="8425212" cy="3411060"/>
          </a:xfrm>
          <a:prstGeom prst="rect">
            <a:avLst/>
          </a:prstGeom>
        </p:spPr>
        <p:txBody>
          <a:bodyPr spcFirstLastPara="1" wrap="square" lIns="91425" tIns="91425" rIns="91425" bIns="91425" anchor="t" anchorCtr="0">
            <a:noAutofit/>
          </a:bodyPr>
          <a:lstStyle/>
          <a:p>
            <a:pPr lvl="0">
              <a:spcBef>
                <a:spcPts val="600"/>
              </a:spcBef>
              <a:buFont typeface="Arial" panose="020B0604020202020204" pitchFamily="34" charset="0"/>
              <a:buChar char="•"/>
            </a:pPr>
            <a:r>
              <a:rPr lang="en-US" sz="2000" b="1"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Heterogenous context and different roles of players</a:t>
            </a:r>
          </a:p>
          <a:p>
            <a:pPr marL="971550" lvl="1" indent="-285750">
              <a:buFont typeface="Arial" panose="020B0604020202020204" pitchFamily="34" charset="0"/>
              <a:buChar char="•"/>
            </a:pPr>
            <a:r>
              <a:rPr lang="en-US" sz="1800" dirty="0">
                <a:solidFill>
                  <a:schemeClr val="accent4">
                    <a:lumMod val="10000"/>
                  </a:schemeClr>
                </a:solidFill>
                <a:latin typeface="Source Sans Pro Light" panose="020B0403030403020204" pitchFamily="34" charset="0"/>
                <a:ea typeface="Source Sans Pro Light" panose="020B0403030403020204" pitchFamily="34" charset="0"/>
              </a:rPr>
              <a:t>Non-standard sales process progression</a:t>
            </a:r>
          </a:p>
          <a:p>
            <a:pPr marL="971550" lvl="1" indent="-285750">
              <a:buFont typeface="Arial" panose="020B0604020202020204" pitchFamily="34" charset="0"/>
              <a:buChar char="•"/>
            </a:pPr>
            <a:r>
              <a:rPr lang="en-US" sz="1800" dirty="0">
                <a:solidFill>
                  <a:schemeClr val="accent4">
                    <a:lumMod val="10000"/>
                  </a:schemeClr>
                </a:solidFill>
                <a:latin typeface="Source Sans Pro Light" panose="020B0403030403020204" pitchFamily="34" charset="0"/>
                <a:ea typeface="Source Sans Pro Light" panose="020B0403030403020204" pitchFamily="34" charset="0"/>
              </a:rPr>
              <a:t>Different organizations with different specialized department and job roles</a:t>
            </a:r>
          </a:p>
          <a:p>
            <a:pPr lvl="0">
              <a:spcBef>
                <a:spcPts val="600"/>
              </a:spcBef>
              <a:buFont typeface="Arial" panose="020B0604020202020204" pitchFamily="34" charset="0"/>
              <a:buChar char="•"/>
            </a:pPr>
            <a:r>
              <a:rPr lang="en-US" sz="2000" b="1"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Limited Labeled sales engagement domain emails</a:t>
            </a:r>
          </a:p>
          <a:p>
            <a:pPr marL="971550" lvl="1" indent="-285750">
              <a:buFont typeface="Arial" panose="020B0604020202020204" pitchFamily="34" charset="0"/>
              <a:buChar char="•"/>
            </a:pPr>
            <a:r>
              <a:rPr lang="en-US" sz="1800"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No publicly available sales engagement domain email corpus</a:t>
            </a:r>
            <a:endParaRPr lang="en-US" sz="1800" dirty="0">
              <a:solidFill>
                <a:schemeClr val="accent4">
                  <a:lumMod val="10000"/>
                </a:schemeClr>
              </a:solidFill>
              <a:latin typeface="Source Sans Pro Light" panose="020B0403030403020204" pitchFamily="34" charset="0"/>
              <a:ea typeface="Source Sans Pro Light" panose="020B0403030403020204" pitchFamily="34" charset="0"/>
            </a:endParaRPr>
          </a:p>
          <a:p>
            <a:pPr marL="971550" lvl="1" indent="-285750">
              <a:buFont typeface="Arial" panose="020B0604020202020204" pitchFamily="34" charset="0"/>
              <a:buChar char="•"/>
            </a:pPr>
            <a:r>
              <a:rPr lang="en-US" sz="1800" dirty="0">
                <a:solidFill>
                  <a:schemeClr val="accent4">
                    <a:lumMod val="10000"/>
                  </a:schemeClr>
                </a:solidFill>
                <a:latin typeface="Source Sans Pro Light" panose="020B0403030403020204" pitchFamily="34" charset="0"/>
                <a:ea typeface="Source Sans Pro Light" panose="020B0403030403020204" pitchFamily="34" charset="0"/>
              </a:rPr>
              <a:t>GDPR and privacy/compliance-constraints</a:t>
            </a:r>
          </a:p>
          <a:p>
            <a:pPr marL="971550" lvl="1" indent="-285750">
              <a:buFont typeface="Arial" panose="020B0604020202020204" pitchFamily="34" charset="0"/>
              <a:buChar char="•"/>
            </a:pPr>
            <a:r>
              <a:rPr lang="en-US" sz="1800" dirty="0">
                <a:solidFill>
                  <a:schemeClr val="accent4">
                    <a:lumMod val="10000"/>
                  </a:schemeClr>
                </a:solidFill>
                <a:latin typeface="Source Sans Pro Light" panose="020B0403030403020204" pitchFamily="34" charset="0"/>
                <a:ea typeface="Source Sans Pro Light" panose="020B0403030403020204" pitchFamily="34" charset="0"/>
              </a:rPr>
              <a:t>Time-consuming and impossible to label many emails across many orgs</a:t>
            </a:r>
            <a:endParaRPr lang="en-US" sz="1800"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endParaRPr>
          </a:p>
          <a:p>
            <a:pPr lvl="1">
              <a:buAutoNum type="arabicPeriod"/>
            </a:pPr>
            <a:endParaRPr lang="en-US" b="1"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88881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ctrTitle"/>
          </p:nvPr>
        </p:nvSpPr>
        <p:spPr>
          <a:xfrm>
            <a:off x="1941800" y="2007510"/>
            <a:ext cx="6655200" cy="93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Font typeface="Lato Light"/>
              <a:buNone/>
            </a:pPr>
            <a:r>
              <a:rPr lang="en-US" dirty="0"/>
              <a:t>High Performance Transfer Learning</a:t>
            </a:r>
            <a:br>
              <a:rPr lang="en-US" dirty="0"/>
            </a:br>
            <a:r>
              <a:rPr lang="en-US" dirty="0"/>
              <a:t>for Email Intent Classification @ SEP:</a:t>
            </a:r>
            <a:br>
              <a:rPr lang="en-US" dirty="0"/>
            </a:br>
            <a:br>
              <a:rPr lang="en-US" dirty="0"/>
            </a:br>
            <a:r>
              <a:rPr lang="en-US" dirty="0"/>
              <a:t>Research Goal and Research Questions </a:t>
            </a:r>
            <a:br>
              <a:rPr lang="en-US" dirty="0"/>
            </a:br>
            <a:r>
              <a:rPr lang="en-US" dirty="0"/>
              <a:t>Experiments &amp; Dataset</a:t>
            </a:r>
            <a:endParaRPr dirty="0"/>
          </a:p>
        </p:txBody>
      </p:sp>
    </p:spTree>
    <p:extLst>
      <p:ext uri="{BB962C8B-B14F-4D97-AF65-F5344CB8AC3E}">
        <p14:creationId xmlns:p14="http://schemas.microsoft.com/office/powerpoint/2010/main" val="221371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51"/>
          <p:cNvSpPr txBox="1">
            <a:spLocks noGrp="1"/>
          </p:cNvSpPr>
          <p:nvPr>
            <p:ph type="title"/>
          </p:nvPr>
        </p:nvSpPr>
        <p:spPr>
          <a:xfrm>
            <a:off x="225012" y="359694"/>
            <a:ext cx="8672100" cy="7677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a:t>High Performance Transfer Learning</a:t>
            </a:r>
            <a:endParaRPr dirty="0"/>
          </a:p>
        </p:txBody>
      </p:sp>
      <p:sp>
        <p:nvSpPr>
          <p:cNvPr id="338" name="Google Shape;338;p51"/>
          <p:cNvSpPr txBox="1">
            <a:spLocks noGrp="1"/>
          </p:cNvSpPr>
          <p:nvPr>
            <p:ph type="body" idx="1"/>
          </p:nvPr>
        </p:nvSpPr>
        <p:spPr>
          <a:xfrm>
            <a:off x="246888" y="961464"/>
            <a:ext cx="8425212" cy="3411060"/>
          </a:xfrm>
          <a:prstGeom prst="rect">
            <a:avLst/>
          </a:prstGeom>
        </p:spPr>
        <p:txBody>
          <a:bodyPr spcFirstLastPara="1" wrap="square" lIns="91425" tIns="91425" rIns="91425" bIns="91425" anchor="t" anchorCtr="0">
            <a:noAutofit/>
          </a:bodyPr>
          <a:lstStyle/>
          <a:p>
            <a:pPr lvl="0">
              <a:spcBef>
                <a:spcPts val="600"/>
              </a:spcBef>
              <a:buFont typeface="Arial" panose="020B0604020202020204" pitchFamily="34" charset="0"/>
              <a:buChar char="•"/>
            </a:pPr>
            <a:r>
              <a:rPr lang="en-US" sz="2000"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Natural Language Processing (NLP) task leaderboard success of transfer learning using pretrained language models such as BERT</a:t>
            </a:r>
          </a:p>
          <a:p>
            <a:pPr lvl="0">
              <a:spcBef>
                <a:spcPts val="600"/>
              </a:spcBef>
              <a:buFont typeface="Arial" panose="020B0604020202020204" pitchFamily="34" charset="0"/>
              <a:buChar char="•"/>
            </a:pPr>
            <a:r>
              <a:rPr lang="en-US" sz="2000" dirty="0">
                <a:solidFill>
                  <a:schemeClr val="accent4">
                    <a:lumMod val="10000"/>
                  </a:schemeClr>
                </a:solidFill>
                <a:latin typeface="Source Sans Pro Light" panose="020B0403030403020204" pitchFamily="34" charset="0"/>
                <a:ea typeface="Source Sans Pro Light" panose="020B0403030403020204" pitchFamily="34" charset="0"/>
                <a:cs typeface="Arial"/>
                <a:sym typeface="Arial"/>
              </a:rPr>
              <a:t>High performance transfer learning (HPTL)</a:t>
            </a:r>
          </a:p>
          <a:p>
            <a:pPr lvl="1">
              <a:buAutoNum type="arabicPeriod"/>
            </a:pPr>
            <a:r>
              <a:rPr lang="en-US" sz="1800" dirty="0">
                <a:solidFill>
                  <a:schemeClr val="dk1"/>
                </a:solidFill>
                <a:latin typeface="Source Sans Pro Light" panose="020B0403030403020204" pitchFamily="34" charset="0"/>
                <a:ea typeface="Source Sans Pro Light" panose="020B0403030403020204" pitchFamily="34" charset="0"/>
                <a:cs typeface="Arial"/>
                <a:sym typeface="Arial"/>
              </a:rPr>
              <a:t>Fewer training examples</a:t>
            </a:r>
          </a:p>
          <a:p>
            <a:pPr lvl="1">
              <a:buAutoNum type="arabicPeriod"/>
            </a:pPr>
            <a:r>
              <a:rPr lang="en-US" sz="1800" dirty="0">
                <a:solidFill>
                  <a:schemeClr val="dk1"/>
                </a:solidFill>
                <a:latin typeface="Source Sans Pro Light" panose="020B0403030403020204" pitchFamily="34" charset="0"/>
                <a:ea typeface="Source Sans Pro Light" panose="020B0403030403020204" pitchFamily="34" charset="0"/>
                <a:cs typeface="Arial"/>
                <a:sym typeface="Arial"/>
              </a:rPr>
              <a:t>Better accuracy</a:t>
            </a:r>
          </a:p>
          <a:p>
            <a:pPr lvl="1">
              <a:buAutoNum type="arabicPeriod"/>
            </a:pPr>
            <a:r>
              <a:rPr lang="en-US" sz="1800" dirty="0">
                <a:solidFill>
                  <a:schemeClr val="dk1"/>
                </a:solidFill>
                <a:latin typeface="Source Sans Pro Light" panose="020B0403030403020204" pitchFamily="34" charset="0"/>
                <a:ea typeface="Source Sans Pro Light" panose="020B0403030403020204" pitchFamily="34" charset="0"/>
                <a:cs typeface="Arial"/>
                <a:sym typeface="Arial"/>
              </a:rPr>
              <a:t>Reasonable model training time</a:t>
            </a:r>
          </a:p>
        </p:txBody>
      </p:sp>
      <p:pic>
        <p:nvPicPr>
          <p:cNvPr id="3" name="Picture 2">
            <a:extLst>
              <a:ext uri="{FF2B5EF4-FFF2-40B4-BE49-F238E27FC236}">
                <a16:creationId xmlns:a16="http://schemas.microsoft.com/office/drawing/2014/main" id="{9A43E737-00FC-DB43-A25F-FD5BBD1DB1FB}"/>
              </a:ext>
            </a:extLst>
          </p:cNvPr>
          <p:cNvPicPr>
            <a:picLocks noChangeAspect="1"/>
          </p:cNvPicPr>
          <p:nvPr/>
        </p:nvPicPr>
        <p:blipFill>
          <a:blip r:embed="rId3"/>
          <a:stretch>
            <a:fillRect/>
          </a:stretch>
        </p:blipFill>
        <p:spPr>
          <a:xfrm>
            <a:off x="5294811" y="1989538"/>
            <a:ext cx="3489795" cy="2463385"/>
          </a:xfrm>
          <a:prstGeom prst="rect">
            <a:avLst/>
          </a:prstGeom>
        </p:spPr>
      </p:pic>
      <p:cxnSp>
        <p:nvCxnSpPr>
          <p:cNvPr id="6" name="Curved Connector 5">
            <a:extLst>
              <a:ext uri="{FF2B5EF4-FFF2-40B4-BE49-F238E27FC236}">
                <a16:creationId xmlns:a16="http://schemas.microsoft.com/office/drawing/2014/main" id="{7BC596D4-539B-CA4F-A3C1-C1C2B95E5E36}"/>
              </a:ext>
            </a:extLst>
          </p:cNvPr>
          <p:cNvCxnSpPr/>
          <p:nvPr/>
        </p:nvCxnSpPr>
        <p:spPr>
          <a:xfrm rot="10800000" flipV="1">
            <a:off x="7370064" y="1819656"/>
            <a:ext cx="713232" cy="4754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AD263FC-72DE-0A4A-8998-34002D0BE5E0}"/>
              </a:ext>
            </a:extLst>
          </p:cNvPr>
          <p:cNvSpPr txBox="1"/>
          <p:nvPr/>
        </p:nvSpPr>
        <p:spPr>
          <a:xfrm>
            <a:off x="8061769" y="1665767"/>
            <a:ext cx="692818" cy="307777"/>
          </a:xfrm>
          <a:prstGeom prst="rect">
            <a:avLst/>
          </a:prstGeom>
          <a:noFill/>
        </p:spPr>
        <p:txBody>
          <a:bodyPr wrap="none" rtlCol="0">
            <a:spAutoFit/>
          </a:bodyPr>
          <a:lstStyle/>
          <a:p>
            <a:r>
              <a:rPr lang="en-US" dirty="0">
                <a:solidFill>
                  <a:schemeClr val="tx1"/>
                </a:solidFill>
              </a:rPr>
              <a:t>HPTL!</a:t>
            </a:r>
          </a:p>
        </p:txBody>
      </p:sp>
      <p:sp>
        <p:nvSpPr>
          <p:cNvPr id="8" name="TextBox 7">
            <a:extLst>
              <a:ext uri="{FF2B5EF4-FFF2-40B4-BE49-F238E27FC236}">
                <a16:creationId xmlns:a16="http://schemas.microsoft.com/office/drawing/2014/main" id="{6803ED04-CE4A-D34E-936E-8B769C23F0D6}"/>
              </a:ext>
            </a:extLst>
          </p:cNvPr>
          <p:cNvSpPr txBox="1"/>
          <p:nvPr/>
        </p:nvSpPr>
        <p:spPr>
          <a:xfrm>
            <a:off x="5980176" y="4299035"/>
            <a:ext cx="2916936" cy="307777"/>
          </a:xfrm>
          <a:prstGeom prst="rect">
            <a:avLst/>
          </a:prstGeom>
          <a:noFill/>
        </p:spPr>
        <p:txBody>
          <a:bodyPr wrap="square" rtlCol="0">
            <a:spAutoFit/>
          </a:bodyPr>
          <a:lstStyle/>
          <a:p>
            <a:r>
              <a:rPr lang="en-US" dirty="0"/>
              <a:t># of training examples</a:t>
            </a:r>
          </a:p>
        </p:txBody>
      </p:sp>
    </p:spTree>
    <p:extLst>
      <p:ext uri="{BB962C8B-B14F-4D97-AF65-F5344CB8AC3E}">
        <p14:creationId xmlns:p14="http://schemas.microsoft.com/office/powerpoint/2010/main" val="1615464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1825D-264F-F643-B628-B172B9D544AE}"/>
              </a:ext>
            </a:extLst>
          </p:cNvPr>
          <p:cNvSpPr>
            <a:spLocks noGrp="1"/>
          </p:cNvSpPr>
          <p:nvPr>
            <p:ph type="title"/>
          </p:nvPr>
        </p:nvSpPr>
        <p:spPr/>
        <p:txBody>
          <a:bodyPr/>
          <a:lstStyle/>
          <a:p>
            <a:r>
              <a:rPr lang="en-US" dirty="0"/>
              <a:t>Research Goal and Questions	</a:t>
            </a:r>
          </a:p>
        </p:txBody>
      </p:sp>
      <p:sp>
        <p:nvSpPr>
          <p:cNvPr id="3" name="Text Placeholder 2">
            <a:extLst>
              <a:ext uri="{FF2B5EF4-FFF2-40B4-BE49-F238E27FC236}">
                <a16:creationId xmlns:a16="http://schemas.microsoft.com/office/drawing/2014/main" id="{7302B85B-180D-AE44-978F-6E026ABAB119}"/>
              </a:ext>
            </a:extLst>
          </p:cNvPr>
          <p:cNvSpPr>
            <a:spLocks noGrp="1"/>
          </p:cNvSpPr>
          <p:nvPr>
            <p:ph type="body" idx="1"/>
          </p:nvPr>
        </p:nvSpPr>
        <p:spPr>
          <a:xfrm>
            <a:off x="471900" y="1796124"/>
            <a:ext cx="7446804" cy="2913036"/>
          </a:xfrm>
        </p:spPr>
        <p:txBody>
          <a:bodyPr/>
          <a:lstStyle/>
          <a:p>
            <a:r>
              <a:rPr lang="en-US" sz="2000" dirty="0"/>
              <a:t>Three research questions</a:t>
            </a:r>
          </a:p>
          <a:p>
            <a:pPr lvl="1"/>
            <a:r>
              <a:rPr lang="en-US" dirty="0"/>
              <a:t>1) </a:t>
            </a:r>
            <a:r>
              <a:rPr lang="en-US" sz="1800" dirty="0">
                <a:latin typeface="Source Sans Pro" panose="020B0503030403020204" pitchFamily="34" charset="0"/>
                <a:ea typeface="Source Sans Pro" panose="020B0503030403020204" pitchFamily="34" charset="0"/>
              </a:rPr>
              <a:t>What kind of pretrained language models (LMs) and embeddings work best? </a:t>
            </a:r>
          </a:p>
          <a:p>
            <a:pPr lvl="1"/>
            <a:r>
              <a:rPr lang="en-US" sz="1800" dirty="0">
                <a:latin typeface="Source Sans Pro" panose="020B0503030403020204" pitchFamily="34" charset="0"/>
                <a:ea typeface="Source Sans Pro" panose="020B0503030403020204" pitchFamily="34" charset="0"/>
              </a:rPr>
              <a:t>2) What kind of transfer learning implementation strategies work best (feature-based vs. fine-tuning based)?</a:t>
            </a:r>
          </a:p>
          <a:p>
            <a:pPr lvl="1"/>
            <a:r>
              <a:rPr lang="en-US" sz="1800" dirty="0">
                <a:latin typeface="Source Sans Pro" panose="020B0503030403020204" pitchFamily="34" charset="0"/>
                <a:ea typeface="Source Sans Pro" panose="020B0503030403020204" pitchFamily="34" charset="0"/>
              </a:rPr>
              <a:t>3) How much labeled data is enough? </a:t>
            </a:r>
          </a:p>
          <a:p>
            <a:endParaRPr lang="en-US" dirty="0"/>
          </a:p>
        </p:txBody>
      </p:sp>
      <p:sp>
        <p:nvSpPr>
          <p:cNvPr id="4" name="Title 3">
            <a:extLst>
              <a:ext uri="{FF2B5EF4-FFF2-40B4-BE49-F238E27FC236}">
                <a16:creationId xmlns:a16="http://schemas.microsoft.com/office/drawing/2014/main" id="{5B4E4402-BDDF-2F45-869A-EC6D268DCF99}"/>
              </a:ext>
            </a:extLst>
          </p:cNvPr>
          <p:cNvSpPr>
            <a:spLocks noGrp="1"/>
          </p:cNvSpPr>
          <p:nvPr>
            <p:ph type="title" idx="2"/>
          </p:nvPr>
        </p:nvSpPr>
        <p:spPr>
          <a:xfrm>
            <a:off x="471899" y="1399970"/>
            <a:ext cx="7148689" cy="393600"/>
          </a:xfrm>
        </p:spPr>
        <p:txBody>
          <a:bodyPr/>
          <a:lstStyle/>
          <a:p>
            <a:r>
              <a:rPr lang="en-US" dirty="0"/>
              <a:t>Goal: Establish an evaluation framework for HPTL to classify email intent @SEP</a:t>
            </a:r>
          </a:p>
        </p:txBody>
      </p:sp>
    </p:spTree>
    <p:extLst>
      <p:ext uri="{BB962C8B-B14F-4D97-AF65-F5344CB8AC3E}">
        <p14:creationId xmlns:p14="http://schemas.microsoft.com/office/powerpoint/2010/main" val="2834134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D61-EC47-6549-97C4-38E82116073A}"/>
              </a:ext>
            </a:extLst>
          </p:cNvPr>
          <p:cNvSpPr>
            <a:spLocks noGrp="1"/>
          </p:cNvSpPr>
          <p:nvPr>
            <p:ph type="title"/>
          </p:nvPr>
        </p:nvSpPr>
        <p:spPr/>
        <p:txBody>
          <a:bodyPr/>
          <a:lstStyle/>
          <a:p>
            <a:r>
              <a:rPr lang="en-US" dirty="0"/>
              <a:t>Pretrained LMs and Embeddings Used</a:t>
            </a:r>
          </a:p>
        </p:txBody>
      </p:sp>
      <p:sp>
        <p:nvSpPr>
          <p:cNvPr id="3" name="Text Placeholder 2">
            <a:extLst>
              <a:ext uri="{FF2B5EF4-FFF2-40B4-BE49-F238E27FC236}">
                <a16:creationId xmlns:a16="http://schemas.microsoft.com/office/drawing/2014/main" id="{325B2106-06B9-9346-B804-9D7F76E54280}"/>
              </a:ext>
            </a:extLst>
          </p:cNvPr>
          <p:cNvSpPr>
            <a:spLocks noGrp="1"/>
          </p:cNvSpPr>
          <p:nvPr>
            <p:ph type="body" idx="1"/>
          </p:nvPr>
        </p:nvSpPr>
        <p:spPr>
          <a:xfrm>
            <a:off x="471900" y="998039"/>
            <a:ext cx="8169180" cy="2404425"/>
          </a:xfrm>
        </p:spPr>
        <p:txBody>
          <a:bodyPr/>
          <a:lstStyle/>
          <a:p>
            <a:r>
              <a:rPr lang="en-US" b="1" dirty="0" err="1"/>
              <a:t>GloVe</a:t>
            </a:r>
            <a:endParaRPr lang="en-US" b="1" dirty="0"/>
          </a:p>
          <a:p>
            <a:pPr lvl="1"/>
            <a:r>
              <a:rPr lang="en-US" dirty="0">
                <a:latin typeface="Source Sans Pro Light" panose="020B0403030403020204" pitchFamily="34" charset="0"/>
                <a:ea typeface="Source Sans Pro Light" panose="020B0403030403020204" pitchFamily="34" charset="0"/>
              </a:rPr>
              <a:t>count-based context-free word embeddings released in 2014</a:t>
            </a:r>
          </a:p>
          <a:p>
            <a:r>
              <a:rPr lang="en-US" b="1" dirty="0" err="1"/>
              <a:t>ELMo</a:t>
            </a:r>
            <a:endParaRPr lang="en-US" b="1" dirty="0"/>
          </a:p>
          <a:p>
            <a:pPr lvl="1"/>
            <a:r>
              <a:rPr lang="en-US" dirty="0">
                <a:latin typeface="Source Sans Pro Light" panose="020B0403030403020204" pitchFamily="34" charset="0"/>
                <a:ea typeface="Source Sans Pro Light" panose="020B0403030403020204" pitchFamily="34" charset="0"/>
              </a:rPr>
              <a:t>context-aware character-based embeddings that is based on a recurrent neural network (RNN) architecture released in 2018</a:t>
            </a:r>
          </a:p>
          <a:p>
            <a:r>
              <a:rPr lang="en-US" b="1" dirty="0"/>
              <a:t>Flair</a:t>
            </a:r>
          </a:p>
          <a:p>
            <a:pPr lvl="1"/>
            <a:r>
              <a:rPr lang="en-US" dirty="0">
                <a:latin typeface="Source Sans Pro Light" panose="020B0403030403020204" pitchFamily="34" charset="0"/>
                <a:ea typeface="Source Sans Pro Light" panose="020B0403030403020204" pitchFamily="34" charset="0"/>
              </a:rPr>
              <a:t>contextual string embedding released in 2018</a:t>
            </a:r>
          </a:p>
          <a:p>
            <a:r>
              <a:rPr lang="en-US" b="1" dirty="0"/>
              <a:t>BERT</a:t>
            </a:r>
          </a:p>
          <a:p>
            <a:pPr lvl="1"/>
            <a:r>
              <a:rPr lang="en-US" dirty="0">
                <a:latin typeface="Source Sans Pro Light" panose="020B0403030403020204" pitchFamily="34" charset="0"/>
                <a:ea typeface="Source Sans Pro Light" panose="020B0403030403020204" pitchFamily="34" charset="0"/>
              </a:rPr>
              <a:t>state-of-the-art transformer-based deep bidirectional language model released in late 2018 by Google</a:t>
            </a:r>
          </a:p>
          <a:p>
            <a:endParaRPr lang="en-US" dirty="0"/>
          </a:p>
          <a:p>
            <a:pPr lvl="1"/>
            <a:endParaRPr lang="en-US" dirty="0"/>
          </a:p>
          <a:p>
            <a:pPr lvl="1"/>
            <a:endParaRPr lang="en-US" dirty="0"/>
          </a:p>
        </p:txBody>
      </p:sp>
    </p:spTree>
    <p:extLst>
      <p:ext uri="{BB962C8B-B14F-4D97-AF65-F5344CB8AC3E}">
        <p14:creationId xmlns:p14="http://schemas.microsoft.com/office/powerpoint/2010/main" val="3396349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FA61-2D84-D346-B8C4-63295FBED6BF}"/>
              </a:ext>
            </a:extLst>
          </p:cNvPr>
          <p:cNvSpPr>
            <a:spLocks noGrp="1"/>
          </p:cNvSpPr>
          <p:nvPr>
            <p:ph type="title"/>
          </p:nvPr>
        </p:nvSpPr>
        <p:spPr/>
        <p:txBody>
          <a:bodyPr/>
          <a:lstStyle/>
          <a:p>
            <a:r>
              <a:rPr lang="en-US" dirty="0"/>
              <a:t>Experimental Email Dataset</a:t>
            </a:r>
          </a:p>
        </p:txBody>
      </p:sp>
      <p:sp>
        <p:nvSpPr>
          <p:cNvPr id="4" name="Title 3">
            <a:extLst>
              <a:ext uri="{FF2B5EF4-FFF2-40B4-BE49-F238E27FC236}">
                <a16:creationId xmlns:a16="http://schemas.microsoft.com/office/drawing/2014/main" id="{9F57D40E-804D-FA4D-84D3-BD4F2B62937B}"/>
              </a:ext>
            </a:extLst>
          </p:cNvPr>
          <p:cNvSpPr>
            <a:spLocks noGrp="1"/>
          </p:cNvSpPr>
          <p:nvPr>
            <p:ph type="title" idx="2"/>
          </p:nvPr>
        </p:nvSpPr>
        <p:spPr/>
        <p:txBody>
          <a:bodyPr/>
          <a:lstStyle/>
          <a:p>
            <a:r>
              <a:rPr lang="en-US" dirty="0"/>
              <a:t>In-house Outreach emails</a:t>
            </a:r>
          </a:p>
        </p:txBody>
      </p:sp>
      <p:pic>
        <p:nvPicPr>
          <p:cNvPr id="6" name="Content Placeholder 7">
            <a:extLst>
              <a:ext uri="{FF2B5EF4-FFF2-40B4-BE49-F238E27FC236}">
                <a16:creationId xmlns:a16="http://schemas.microsoft.com/office/drawing/2014/main" id="{28AD7B52-9A7A-1141-A6BF-9CBCA266D47F}"/>
              </a:ext>
            </a:extLst>
          </p:cNvPr>
          <p:cNvPicPr>
            <a:picLocks noGrp="1" noChangeAspect="1"/>
          </p:cNvPicPr>
          <p:nvPr>
            <p:ph idx="1"/>
          </p:nvPr>
        </p:nvPicPr>
        <p:blipFill>
          <a:blip r:embed="rId2"/>
          <a:stretch>
            <a:fillRect/>
          </a:stretch>
        </p:blipFill>
        <p:spPr>
          <a:xfrm>
            <a:off x="457200" y="1309236"/>
            <a:ext cx="8229600" cy="3378200"/>
          </a:xfrm>
        </p:spPr>
      </p:pic>
      <p:pic>
        <p:nvPicPr>
          <p:cNvPr id="7" name="Content Placeholder 7">
            <a:extLst>
              <a:ext uri="{FF2B5EF4-FFF2-40B4-BE49-F238E27FC236}">
                <a16:creationId xmlns:a16="http://schemas.microsoft.com/office/drawing/2014/main" id="{CDF3A5F3-24CB-F945-B7CA-32AC2B1675B5}"/>
              </a:ext>
            </a:extLst>
          </p:cNvPr>
          <p:cNvPicPr>
            <a:picLocks noChangeAspect="1"/>
          </p:cNvPicPr>
          <p:nvPr/>
        </p:nvPicPr>
        <p:blipFill>
          <a:blip r:embed="rId2"/>
          <a:stretch>
            <a:fillRect/>
          </a:stretch>
        </p:blipFill>
        <p:spPr>
          <a:xfrm>
            <a:off x="457200" y="1309236"/>
            <a:ext cx="8229600" cy="3378200"/>
          </a:xfrm>
          <a:prstGeom prst="rect">
            <a:avLst/>
          </a:prstGeom>
          <a:noFill/>
          <a:ln>
            <a:noFill/>
          </a:ln>
        </p:spPr>
      </p:pic>
    </p:spTree>
    <p:extLst>
      <p:ext uri="{BB962C8B-B14F-4D97-AF65-F5344CB8AC3E}">
        <p14:creationId xmlns:p14="http://schemas.microsoft.com/office/powerpoint/2010/main" val="153298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884D-1252-7246-9360-D0F97392F21B}"/>
              </a:ext>
            </a:extLst>
          </p:cNvPr>
          <p:cNvSpPr>
            <a:spLocks noGrp="1"/>
          </p:cNvSpPr>
          <p:nvPr>
            <p:ph type="title"/>
          </p:nvPr>
        </p:nvSpPr>
        <p:spPr/>
        <p:txBody>
          <a:bodyPr/>
          <a:lstStyle/>
          <a:p>
            <a:r>
              <a:rPr lang="en-US" dirty="0"/>
              <a:t>Example Intents and Emails</a:t>
            </a:r>
          </a:p>
        </p:txBody>
      </p:sp>
      <p:sp>
        <p:nvSpPr>
          <p:cNvPr id="5" name="Slide Number Placeholder 4">
            <a:extLst>
              <a:ext uri="{FF2B5EF4-FFF2-40B4-BE49-F238E27FC236}">
                <a16:creationId xmlns:a16="http://schemas.microsoft.com/office/drawing/2014/main" id="{F9BBF22B-1D09-E545-A29F-0086FDFCB7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17</a:t>
            </a:fld>
            <a:endParaRPr lang="en-US"/>
          </a:p>
        </p:txBody>
      </p:sp>
      <p:graphicFrame>
        <p:nvGraphicFramePr>
          <p:cNvPr id="6" name="Table 5">
            <a:extLst>
              <a:ext uri="{FF2B5EF4-FFF2-40B4-BE49-F238E27FC236}">
                <a16:creationId xmlns:a16="http://schemas.microsoft.com/office/drawing/2014/main" id="{2E017C20-F076-B244-AF5F-09E460D2D5B1}"/>
              </a:ext>
            </a:extLst>
          </p:cNvPr>
          <p:cNvGraphicFramePr>
            <a:graphicFrameLocks noGrp="1"/>
          </p:cNvGraphicFramePr>
          <p:nvPr>
            <p:extLst>
              <p:ext uri="{D42A27DB-BD31-4B8C-83A1-F6EECF244321}">
                <p14:modId xmlns:p14="http://schemas.microsoft.com/office/powerpoint/2010/main" val="1474377739"/>
              </p:ext>
            </p:extLst>
          </p:nvPr>
        </p:nvGraphicFramePr>
        <p:xfrm>
          <a:off x="637032" y="1525270"/>
          <a:ext cx="7601711" cy="2735834"/>
        </p:xfrm>
        <a:graphic>
          <a:graphicData uri="http://schemas.openxmlformats.org/drawingml/2006/table">
            <a:tbl>
              <a:tblPr firstRow="1" bandRow="1">
                <a:tableStyleId>{EF3784E5-697E-43E6-9198-81229C2588B4}</a:tableStyleId>
              </a:tblPr>
              <a:tblGrid>
                <a:gridCol w="2013035">
                  <a:extLst>
                    <a:ext uri="{9D8B030D-6E8A-4147-A177-3AD203B41FA5}">
                      <a16:colId xmlns:a16="http://schemas.microsoft.com/office/drawing/2014/main" val="618612330"/>
                    </a:ext>
                  </a:extLst>
                </a:gridCol>
                <a:gridCol w="1964266">
                  <a:extLst>
                    <a:ext uri="{9D8B030D-6E8A-4147-A177-3AD203B41FA5}">
                      <a16:colId xmlns:a16="http://schemas.microsoft.com/office/drawing/2014/main" val="2106931319"/>
                    </a:ext>
                  </a:extLst>
                </a:gridCol>
                <a:gridCol w="1795611">
                  <a:extLst>
                    <a:ext uri="{9D8B030D-6E8A-4147-A177-3AD203B41FA5}">
                      <a16:colId xmlns:a16="http://schemas.microsoft.com/office/drawing/2014/main" val="148429541"/>
                    </a:ext>
                  </a:extLst>
                </a:gridCol>
                <a:gridCol w="1828799">
                  <a:extLst>
                    <a:ext uri="{9D8B030D-6E8A-4147-A177-3AD203B41FA5}">
                      <a16:colId xmlns:a16="http://schemas.microsoft.com/office/drawing/2014/main" val="1794109908"/>
                    </a:ext>
                  </a:extLst>
                </a:gridCol>
              </a:tblGrid>
              <a:tr h="359978">
                <a:tc>
                  <a:txBody>
                    <a:bodyPr/>
                    <a:lstStyle/>
                    <a:p>
                      <a:pPr marL="0" marR="0" indent="0" algn="l" rtl="0">
                        <a:lnSpc>
                          <a:spcPct val="100000"/>
                        </a:lnSpc>
                        <a:spcBef>
                          <a:spcPts val="0"/>
                        </a:spcBef>
                        <a:spcAft>
                          <a:spcPts val="0"/>
                        </a:spcAft>
                        <a:buClr>
                          <a:srgbClr val="23253D"/>
                        </a:buClr>
                        <a:buSzPts val="1400"/>
                        <a:buFont typeface="Lato Light"/>
                        <a:buNone/>
                      </a:pPr>
                      <a:r>
                        <a:rPr lang="en-US" sz="1600" b="1" i="0" u="none" strike="noStrike" cap="none" dirty="0">
                          <a:solidFill>
                            <a:schemeClr val="accent1"/>
                          </a:solidFill>
                          <a:latin typeface="Source Sans Pro SemiBold"/>
                          <a:ea typeface="Source Sans Pro SemiBold"/>
                          <a:sym typeface="Source Sans Pro SemiBold"/>
                        </a:rPr>
                        <a:t>Positive</a:t>
                      </a:r>
                    </a:p>
                  </a:txBody>
                  <a:tcPr/>
                </a:tc>
                <a:tc>
                  <a:txBody>
                    <a:bodyPr/>
                    <a:lstStyle/>
                    <a:p>
                      <a:pPr marL="0" marR="0" indent="0" algn="l" rtl="0">
                        <a:lnSpc>
                          <a:spcPct val="100000"/>
                        </a:lnSpc>
                        <a:spcBef>
                          <a:spcPts val="0"/>
                        </a:spcBef>
                        <a:spcAft>
                          <a:spcPts val="0"/>
                        </a:spcAft>
                        <a:buClr>
                          <a:srgbClr val="23253D"/>
                        </a:buClr>
                        <a:buSzPts val="1400"/>
                        <a:buFont typeface="Lato Light"/>
                        <a:buNone/>
                      </a:pPr>
                      <a:r>
                        <a:rPr lang="en-US" sz="1600" b="1" i="0" u="none" strike="noStrike" cap="none" dirty="0">
                          <a:solidFill>
                            <a:schemeClr val="accent1"/>
                          </a:solidFill>
                          <a:latin typeface="Source Sans Pro SemiBold"/>
                          <a:ea typeface="Source Sans Pro SemiBold"/>
                          <a:sym typeface="Source Sans Pro SemiBold"/>
                        </a:rPr>
                        <a:t>Objection</a:t>
                      </a:r>
                    </a:p>
                  </a:txBody>
                  <a:tcPr/>
                </a:tc>
                <a:tc>
                  <a:txBody>
                    <a:bodyPr/>
                    <a:lstStyle/>
                    <a:p>
                      <a:pPr marL="0" marR="0" indent="0" algn="l" rtl="0">
                        <a:lnSpc>
                          <a:spcPct val="100000"/>
                        </a:lnSpc>
                        <a:spcBef>
                          <a:spcPts val="0"/>
                        </a:spcBef>
                        <a:spcAft>
                          <a:spcPts val="0"/>
                        </a:spcAft>
                        <a:buClr>
                          <a:srgbClr val="23253D"/>
                        </a:buClr>
                        <a:buSzPts val="1400"/>
                        <a:buFont typeface="Lato Light"/>
                        <a:buNone/>
                      </a:pPr>
                      <a:r>
                        <a:rPr lang="en-US" sz="1600" b="1" i="0" u="none" strike="noStrike" cap="none" dirty="0">
                          <a:solidFill>
                            <a:schemeClr val="accent1"/>
                          </a:solidFill>
                          <a:latin typeface="Source Sans Pro SemiBold"/>
                          <a:ea typeface="Source Sans Pro SemiBold"/>
                          <a:sym typeface="Source Sans Pro SemiBold"/>
                        </a:rPr>
                        <a:t>Unsubscribe</a:t>
                      </a:r>
                    </a:p>
                  </a:txBody>
                  <a:tcPr/>
                </a:tc>
                <a:tc>
                  <a:txBody>
                    <a:bodyPr/>
                    <a:lstStyle/>
                    <a:p>
                      <a:pPr marL="0" marR="0" indent="0" algn="l" rtl="0">
                        <a:lnSpc>
                          <a:spcPct val="100000"/>
                        </a:lnSpc>
                        <a:spcBef>
                          <a:spcPts val="0"/>
                        </a:spcBef>
                        <a:spcAft>
                          <a:spcPts val="0"/>
                        </a:spcAft>
                        <a:buClr>
                          <a:srgbClr val="23253D"/>
                        </a:buClr>
                        <a:buSzPts val="1400"/>
                        <a:buFont typeface="Lato Light"/>
                        <a:buNone/>
                      </a:pPr>
                      <a:r>
                        <a:rPr lang="en-US" sz="1600" b="1" i="0" u="none" strike="noStrike" cap="none" dirty="0">
                          <a:solidFill>
                            <a:schemeClr val="accent1"/>
                          </a:solidFill>
                          <a:latin typeface="Source Sans Pro SemiBold"/>
                          <a:ea typeface="Source Sans Pro SemiBold"/>
                          <a:sym typeface="Source Sans Pro SemiBold"/>
                        </a:rPr>
                        <a:t>Not-sure</a:t>
                      </a:r>
                    </a:p>
                  </a:txBody>
                  <a:tcPr/>
                </a:tc>
                <a:extLst>
                  <a:ext uri="{0D108BD9-81ED-4DB2-BD59-A6C34878D82A}">
                    <a16:rowId xmlns:a16="http://schemas.microsoft.com/office/drawing/2014/main" val="3988214657"/>
                  </a:ext>
                </a:extLst>
              </a:tr>
              <a:tr h="2375856">
                <a:tc>
                  <a:txBody>
                    <a:bodyPr/>
                    <a:lstStyle/>
                    <a:p>
                      <a:r>
                        <a:rPr lang="en-US" sz="1800" dirty="0"/>
                        <a:t>"</a:t>
                      </a:r>
                      <a:r>
                        <a:rPr lang="en-US" sz="1800" dirty="0">
                          <a:latin typeface="Courier New" panose="02070309020205020404" pitchFamily="49" charset="0"/>
                          <a:cs typeface="Courier New" panose="02070309020205020404" pitchFamily="49" charset="0"/>
                        </a:rPr>
                        <a:t>Actually, I'd be interested in talking Friday.  Do you have some time around 10am?</a:t>
                      </a:r>
                      <a:r>
                        <a:rPr lang="en-US" sz="1800" dirty="0"/>
                        <a:t>”</a:t>
                      </a:r>
                    </a:p>
                  </a:txBody>
                  <a:tcPr/>
                </a:tc>
                <a:tc>
                  <a:txBody>
                    <a:bodyPr/>
                    <a:lstStyle/>
                    <a:p>
                      <a:r>
                        <a:rPr lang="en-US" sz="1800" dirty="0"/>
                        <a:t>“</a:t>
                      </a:r>
                      <a:r>
                        <a:rPr lang="en-US" sz="1800" dirty="0">
                          <a:latin typeface="Courier New" panose="02070309020205020404" pitchFamily="49" charset="0"/>
                          <a:cs typeface="Courier New" panose="02070309020205020404" pitchFamily="49" charset="0"/>
                        </a:rPr>
                        <a:t>Thanks for reaching out.  This is not something I am interested in at this time</a:t>
                      </a:r>
                      <a:r>
                        <a:rPr lang="en-US" sz="1800" dirty="0"/>
                        <a:t>.”</a:t>
                      </a:r>
                    </a:p>
                  </a:txBody>
                  <a:tcPr/>
                </a:tc>
                <a:tc>
                  <a:txBody>
                    <a:bodyPr/>
                    <a:lstStyle/>
                    <a:p>
                      <a:r>
                        <a:rPr lang="en-US" sz="1800" dirty="0"/>
                        <a:t>“</a:t>
                      </a:r>
                      <a:r>
                        <a:rPr lang="en-US" sz="1800" dirty="0">
                          <a:latin typeface="Courier New" panose="02070309020205020404" pitchFamily="49" charset="0"/>
                          <a:cs typeface="Courier New" panose="02070309020205020404" pitchFamily="49" charset="0"/>
                        </a:rPr>
                        <a:t>Please remove me from your email list</a:t>
                      </a:r>
                      <a:r>
                        <a:rPr lang="en-US" sz="1800" dirty="0"/>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800" dirty="0"/>
                        <a:t>“</a:t>
                      </a:r>
                      <a:r>
                        <a:rPr lang="en-US" sz="1800" dirty="0">
                          <a:latin typeface="Courier New" panose="02070309020205020404" pitchFamily="49" charset="0"/>
                          <a:cs typeface="Courier New" panose="02070309020205020404" pitchFamily="49" charset="0"/>
                        </a:rPr>
                        <a:t>Mike, in regards to? John</a:t>
                      </a:r>
                      <a:r>
                        <a:rPr lang="en-US" sz="1800" dirty="0"/>
                        <a:t>”</a:t>
                      </a:r>
                    </a:p>
                    <a:p>
                      <a:endParaRPr lang="en-US" sz="1800" dirty="0"/>
                    </a:p>
                  </a:txBody>
                  <a:tcPr/>
                </a:tc>
                <a:extLst>
                  <a:ext uri="{0D108BD9-81ED-4DB2-BD59-A6C34878D82A}">
                    <a16:rowId xmlns:a16="http://schemas.microsoft.com/office/drawing/2014/main" val="4294398628"/>
                  </a:ext>
                </a:extLst>
              </a:tr>
            </a:tbl>
          </a:graphicData>
        </a:graphic>
      </p:graphicFrame>
    </p:spTree>
    <p:extLst>
      <p:ext uri="{BB962C8B-B14F-4D97-AF65-F5344CB8AC3E}">
        <p14:creationId xmlns:p14="http://schemas.microsoft.com/office/powerpoint/2010/main" val="3269323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2884D-1252-7246-9360-D0F97392F21B}"/>
              </a:ext>
            </a:extLst>
          </p:cNvPr>
          <p:cNvSpPr>
            <a:spLocks noGrp="1"/>
          </p:cNvSpPr>
          <p:nvPr>
            <p:ph type="title"/>
          </p:nvPr>
        </p:nvSpPr>
        <p:spPr/>
        <p:txBody>
          <a:bodyPr/>
          <a:lstStyle/>
          <a:p>
            <a:r>
              <a:rPr lang="en-US" dirty="0"/>
              <a:t>Two Sets of Experiment Runs</a:t>
            </a:r>
          </a:p>
        </p:txBody>
      </p:sp>
      <p:sp>
        <p:nvSpPr>
          <p:cNvPr id="3" name="Text Placeholder 2">
            <a:extLst>
              <a:ext uri="{FF2B5EF4-FFF2-40B4-BE49-F238E27FC236}">
                <a16:creationId xmlns:a16="http://schemas.microsoft.com/office/drawing/2014/main" id="{2F1F0515-D8EE-FC4A-9A03-86970D403638}"/>
              </a:ext>
            </a:extLst>
          </p:cNvPr>
          <p:cNvSpPr>
            <a:spLocks noGrp="1"/>
          </p:cNvSpPr>
          <p:nvPr>
            <p:ph type="body" idx="1"/>
          </p:nvPr>
        </p:nvSpPr>
        <p:spPr>
          <a:xfrm>
            <a:off x="471900" y="1063034"/>
            <a:ext cx="7148689" cy="853943"/>
          </a:xfrm>
        </p:spPr>
        <p:txBody>
          <a:bodyPr/>
          <a:lstStyle/>
          <a:p>
            <a:r>
              <a:rPr lang="en-US" dirty="0"/>
              <a:t>Using different pretrained LMs and embeddings for feature-based approach</a:t>
            </a:r>
          </a:p>
          <a:p>
            <a:pPr marL="971550" lvl="1" indent="-285750">
              <a:buFont typeface="Wingdings" pitchFamily="2" charset="2"/>
              <a:buChar char="v"/>
            </a:pPr>
            <a:r>
              <a:rPr lang="en-US" dirty="0">
                <a:latin typeface="Source Sans Pro Light" panose="020B0403030403020204" pitchFamily="34" charset="0"/>
                <a:ea typeface="Source Sans Pro Light" panose="020B0403030403020204" pitchFamily="34" charset="0"/>
              </a:rPr>
              <a:t>Two different document representations were also compared</a:t>
            </a:r>
          </a:p>
          <a:p>
            <a:pPr marL="971550" lvl="1" indent="-285750">
              <a:buFont typeface="Wingdings" pitchFamily="2" charset="2"/>
              <a:buChar char="v"/>
            </a:pPr>
            <a:r>
              <a:rPr lang="en-US" dirty="0">
                <a:latin typeface="Source Sans Pro Light" panose="020B0403030403020204" pitchFamily="34" charset="0"/>
                <a:ea typeface="Source Sans Pro Light" panose="020B0403030403020204" pitchFamily="34" charset="0"/>
              </a:rPr>
              <a:t>Implementation is based on the Flair framework</a:t>
            </a:r>
          </a:p>
          <a:p>
            <a:r>
              <a:rPr lang="en-US" dirty="0"/>
              <a:t>Using BERT for fine-tuning approach</a:t>
            </a:r>
          </a:p>
          <a:p>
            <a:pPr marL="971550" lvl="1" indent="-285750">
              <a:buFont typeface="Wingdings" pitchFamily="2" charset="2"/>
              <a:buChar char="v"/>
            </a:pPr>
            <a:r>
              <a:rPr lang="en-US" dirty="0">
                <a:latin typeface="Source Sans Pro Light" panose="020B0403030403020204" pitchFamily="34" charset="0"/>
                <a:ea typeface="Source Sans Pro Light" panose="020B0403030403020204" pitchFamily="34" charset="0"/>
              </a:rPr>
              <a:t>Implementation is based on the official </a:t>
            </a:r>
            <a:r>
              <a:rPr lang="en-US" dirty="0" err="1">
                <a:latin typeface="Source Sans Pro Light" panose="020B0403030403020204" pitchFamily="34" charset="0"/>
                <a:ea typeface="Source Sans Pro Light" panose="020B0403030403020204" pitchFamily="34" charset="0"/>
              </a:rPr>
              <a:t>bert-tensorflow</a:t>
            </a:r>
            <a:r>
              <a:rPr lang="en-US" dirty="0">
                <a:latin typeface="Source Sans Pro Light" panose="020B0403030403020204" pitchFamily="34" charset="0"/>
                <a:ea typeface="Source Sans Pro Light" panose="020B0403030403020204" pitchFamily="34" charset="0"/>
              </a:rPr>
              <a:t> by Google</a:t>
            </a:r>
          </a:p>
        </p:txBody>
      </p:sp>
      <p:sp>
        <p:nvSpPr>
          <p:cNvPr id="4" name="Title 3">
            <a:extLst>
              <a:ext uri="{FF2B5EF4-FFF2-40B4-BE49-F238E27FC236}">
                <a16:creationId xmlns:a16="http://schemas.microsoft.com/office/drawing/2014/main" id="{8EF2BB67-A6A1-4A4F-A627-65021A0DDEA2}"/>
              </a:ext>
            </a:extLst>
          </p:cNvPr>
          <p:cNvSpPr>
            <a:spLocks noGrp="1"/>
          </p:cNvSpPr>
          <p:nvPr>
            <p:ph type="title" idx="2"/>
          </p:nvPr>
        </p:nvSpPr>
        <p:spPr>
          <a:xfrm>
            <a:off x="471900" y="943165"/>
            <a:ext cx="8062500" cy="393600"/>
          </a:xfrm>
        </p:spPr>
        <p:txBody>
          <a:bodyPr/>
          <a:lstStyle/>
          <a:p>
            <a:r>
              <a:rPr lang="en-US" dirty="0" err="1"/>
              <a:t>Exp</a:t>
            </a:r>
            <a:r>
              <a:rPr lang="en-US" dirty="0"/>
              <a:t> 1: Compare Feature-based vs. Fine-tuning approaches using the full training examples</a:t>
            </a:r>
          </a:p>
        </p:txBody>
      </p:sp>
      <p:sp>
        <p:nvSpPr>
          <p:cNvPr id="5" name="Slide Number Placeholder 4">
            <a:extLst>
              <a:ext uri="{FF2B5EF4-FFF2-40B4-BE49-F238E27FC236}">
                <a16:creationId xmlns:a16="http://schemas.microsoft.com/office/drawing/2014/main" id="{F9BBF22B-1D09-E545-A29F-0086FDFCB7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18</a:t>
            </a:fld>
            <a:endParaRPr lang="en-US"/>
          </a:p>
        </p:txBody>
      </p:sp>
      <p:sp>
        <p:nvSpPr>
          <p:cNvPr id="6" name="Title 3">
            <a:extLst>
              <a:ext uri="{FF2B5EF4-FFF2-40B4-BE49-F238E27FC236}">
                <a16:creationId xmlns:a16="http://schemas.microsoft.com/office/drawing/2014/main" id="{B1E700C1-3C48-284F-A6C0-436B2E8AB278}"/>
              </a:ext>
            </a:extLst>
          </p:cNvPr>
          <p:cNvSpPr txBox="1">
            <a:spLocks/>
          </p:cNvSpPr>
          <p:nvPr/>
        </p:nvSpPr>
        <p:spPr>
          <a:xfrm>
            <a:off x="404167" y="3111313"/>
            <a:ext cx="8062500" cy="393600"/>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23253D"/>
              </a:buClr>
              <a:buSzPts val="1400"/>
              <a:buFont typeface="Lato Light"/>
              <a:buNone/>
              <a:defRPr sz="1600" b="1" i="0" u="none" strike="noStrike" cap="none">
                <a:solidFill>
                  <a:schemeClr val="accent1"/>
                </a:solidFill>
                <a:latin typeface="Source Sans Pro SemiBold"/>
                <a:ea typeface="Source Sans Pro SemiBold"/>
                <a:cs typeface="Source Sans Pro SemiBold"/>
                <a:sym typeface="Source Sans Pro SemiBold"/>
              </a:defRPr>
            </a:lvl1pPr>
            <a:lvl2pPr marR="0" lvl="1"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2pPr>
            <a:lvl3pPr marR="0" lvl="2"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3pPr>
            <a:lvl4pPr marR="0" lvl="3"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4pPr>
            <a:lvl5pPr marR="0" lvl="4"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5pPr>
            <a:lvl6pPr marR="0" lvl="5"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6pPr>
            <a:lvl7pPr marR="0" lvl="6"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7pPr>
            <a:lvl8pPr marR="0" lvl="7"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8pPr>
            <a:lvl9pPr marR="0" lvl="8"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9pPr>
          </a:lstStyle>
          <a:p>
            <a:r>
              <a:rPr lang="en-US" dirty="0" err="1"/>
              <a:t>Exp</a:t>
            </a:r>
            <a:r>
              <a:rPr lang="en-US" dirty="0"/>
              <a:t> 2: Compare scaling effect of different approaches using increasingly large training size</a:t>
            </a:r>
          </a:p>
        </p:txBody>
      </p:sp>
      <p:sp>
        <p:nvSpPr>
          <p:cNvPr id="7" name="Text Placeholder 2">
            <a:extLst>
              <a:ext uri="{FF2B5EF4-FFF2-40B4-BE49-F238E27FC236}">
                <a16:creationId xmlns:a16="http://schemas.microsoft.com/office/drawing/2014/main" id="{FD14FABA-C1C1-4C4D-8334-5C59E5789A98}"/>
              </a:ext>
            </a:extLst>
          </p:cNvPr>
          <p:cNvSpPr txBox="1">
            <a:spLocks/>
          </p:cNvSpPr>
          <p:nvPr/>
        </p:nvSpPr>
        <p:spPr>
          <a:xfrm>
            <a:off x="471900" y="3373210"/>
            <a:ext cx="7139634" cy="506737"/>
          </a:xfrm>
          <a:prstGeom prst="rect">
            <a:avLst/>
          </a:prstGeom>
          <a:noFill/>
          <a:ln>
            <a:noFill/>
          </a:ln>
        </p:spPr>
        <p:txBody>
          <a:bodyPr spcFirstLastPara="1" wrap="square" lIns="91425" tIns="91425" rIns="91425" bIns="91425" anchor="t" anchorCtr="0"/>
          <a:lstStyle>
            <a:defPPr marR="0" lvl="0" algn="l" rtl="0">
              <a:lnSpc>
                <a:spcPct val="100000"/>
              </a:lnSpc>
              <a:spcBef>
                <a:spcPts val="0"/>
              </a:spcBef>
              <a:spcAft>
                <a:spcPts val="0"/>
              </a:spcAft>
            </a:defPPr>
            <a:lvl1pPr marL="457200" marR="0" lvl="0" indent="-330200" algn="l" rtl="0">
              <a:lnSpc>
                <a:spcPct val="150000"/>
              </a:lnSpc>
              <a:spcBef>
                <a:spcPts val="0"/>
              </a:spcBef>
              <a:spcAft>
                <a:spcPts val="0"/>
              </a:spcAft>
              <a:buClr>
                <a:schemeClr val="dk1"/>
              </a:buClr>
              <a:buSzPts val="1600"/>
              <a:buFont typeface="Arial"/>
              <a:buChar char="•"/>
              <a:defRPr sz="1600" b="0" i="0" u="none" strike="noStrike" cap="none">
                <a:solidFill>
                  <a:srgbClr val="23253D"/>
                </a:solidFill>
                <a:latin typeface="Source Sans Pro Light"/>
                <a:ea typeface="Source Sans Pro Light"/>
                <a:cs typeface="Source Sans Pro Light"/>
                <a:sym typeface="Source Sans Pro Light"/>
              </a:defRPr>
            </a:lvl1pPr>
            <a:lvl2pPr marL="914400" marR="0" lvl="1" indent="-228600" algn="l" rtl="0">
              <a:lnSpc>
                <a:spcPct val="150000"/>
              </a:lnSpc>
              <a:spcBef>
                <a:spcPts val="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2pPr>
            <a:lvl3pPr marL="1371600" marR="0" lvl="2"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3pPr>
            <a:lvl4pPr marL="1828800" marR="0" lvl="3"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4pPr>
            <a:lvl5pPr marL="2286000" marR="0" lvl="4"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5pPr>
            <a:lvl6pPr marL="2743200" marR="0" lvl="5"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6pPr>
            <a:lvl7pPr marL="3200400" marR="0" lvl="6"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7pPr>
            <a:lvl8pPr marL="3657600" marR="0" lvl="7" indent="-228600" algn="l" rtl="0">
              <a:lnSpc>
                <a:spcPct val="150000"/>
              </a:lnSpc>
              <a:spcBef>
                <a:spcPts val="1600"/>
              </a:spcBef>
              <a:spcAft>
                <a:spcPts val="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8pPr>
            <a:lvl9pPr marL="4114800" marR="0" lvl="8" indent="-228600" algn="l" rtl="0">
              <a:lnSpc>
                <a:spcPct val="150000"/>
              </a:lnSpc>
              <a:spcBef>
                <a:spcPts val="1600"/>
              </a:spcBef>
              <a:spcAft>
                <a:spcPts val="1600"/>
              </a:spcAft>
              <a:buClr>
                <a:srgbClr val="23253D"/>
              </a:buClr>
              <a:buSzPts val="1400"/>
              <a:buFont typeface="Lato Light"/>
              <a:buNone/>
              <a:defRPr sz="1400" b="0" i="0" u="none" strike="noStrike" cap="none">
                <a:solidFill>
                  <a:srgbClr val="23253D"/>
                </a:solidFill>
                <a:latin typeface="Lato Light"/>
                <a:ea typeface="Lato Light"/>
                <a:cs typeface="Lato Light"/>
                <a:sym typeface="Lato Light"/>
              </a:defRPr>
            </a:lvl9pPr>
          </a:lstStyle>
          <a:p>
            <a:r>
              <a:rPr lang="en-US" dirty="0"/>
              <a:t>Training size: 50, 100, 200, 300, 500, 1000, 2000, 3000 </a:t>
            </a:r>
          </a:p>
        </p:txBody>
      </p:sp>
      <p:sp>
        <p:nvSpPr>
          <p:cNvPr id="8" name="Title 3">
            <a:extLst>
              <a:ext uri="{FF2B5EF4-FFF2-40B4-BE49-F238E27FC236}">
                <a16:creationId xmlns:a16="http://schemas.microsoft.com/office/drawing/2014/main" id="{3B61C2AC-7782-5248-93AF-CB935E5821DB}"/>
              </a:ext>
            </a:extLst>
          </p:cNvPr>
          <p:cNvSpPr txBox="1">
            <a:spLocks/>
          </p:cNvSpPr>
          <p:nvPr/>
        </p:nvSpPr>
        <p:spPr>
          <a:xfrm>
            <a:off x="404167" y="4016303"/>
            <a:ext cx="8062500" cy="1059913"/>
          </a:xfrm>
          <a:prstGeom prst="rect">
            <a:avLst/>
          </a:prstGeom>
          <a:noFill/>
          <a:ln>
            <a:noFill/>
          </a:ln>
        </p:spPr>
        <p:txBody>
          <a:bodyPr spcFirstLastPara="1" wrap="square" lIns="91425" tIns="91425" rIns="91425" bIns="91425" anchor="b" anchorCtr="0"/>
          <a:lstStyle>
            <a:defPPr marR="0" lvl="0" algn="l" rtl="0">
              <a:lnSpc>
                <a:spcPct val="100000"/>
              </a:lnSpc>
              <a:spcBef>
                <a:spcPts val="0"/>
              </a:spcBef>
              <a:spcAft>
                <a:spcPts val="0"/>
              </a:spcAft>
            </a:defPPr>
            <a:lvl1pPr marL="0" marR="0" lvl="0" indent="0" algn="l" rtl="0">
              <a:lnSpc>
                <a:spcPct val="100000"/>
              </a:lnSpc>
              <a:spcBef>
                <a:spcPts val="0"/>
              </a:spcBef>
              <a:spcAft>
                <a:spcPts val="0"/>
              </a:spcAft>
              <a:buClr>
                <a:srgbClr val="23253D"/>
              </a:buClr>
              <a:buSzPts val="1400"/>
              <a:buFont typeface="Lato Light"/>
              <a:buNone/>
              <a:defRPr sz="1600" b="1" i="0" u="none" strike="noStrike" cap="none">
                <a:solidFill>
                  <a:schemeClr val="accent1"/>
                </a:solidFill>
                <a:latin typeface="Source Sans Pro SemiBold"/>
                <a:ea typeface="Source Sans Pro SemiBold"/>
                <a:cs typeface="Source Sans Pro SemiBold"/>
                <a:sym typeface="Source Sans Pro SemiBold"/>
              </a:defRPr>
            </a:lvl1pPr>
            <a:lvl2pPr marR="0" lvl="1"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2pPr>
            <a:lvl3pPr marR="0" lvl="2"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3pPr>
            <a:lvl4pPr marR="0" lvl="3"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4pPr>
            <a:lvl5pPr marR="0" lvl="4"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5pPr>
            <a:lvl6pPr marR="0" lvl="5"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6pPr>
            <a:lvl7pPr marR="0" lvl="6"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7pPr>
            <a:lvl8pPr marR="0" lvl="7"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8pPr>
            <a:lvl9pPr marR="0" lvl="8" indent="0" algn="l" rtl="0">
              <a:lnSpc>
                <a:spcPct val="100000"/>
              </a:lnSpc>
              <a:spcBef>
                <a:spcPts val="0"/>
              </a:spcBef>
              <a:spcAft>
                <a:spcPts val="0"/>
              </a:spcAft>
              <a:buClr>
                <a:schemeClr val="lt1"/>
              </a:buClr>
              <a:buSzPts val="1400"/>
              <a:buFont typeface="Roboto"/>
              <a:buNone/>
              <a:defRPr sz="3200" b="0" i="0" u="none" strike="noStrike" cap="none">
                <a:solidFill>
                  <a:schemeClr val="lt1"/>
                </a:solidFill>
                <a:latin typeface="Roboto"/>
                <a:ea typeface="Roboto"/>
                <a:cs typeface="Roboto"/>
                <a:sym typeface="Roboto"/>
              </a:defRPr>
            </a:lvl9pPr>
          </a:lstStyle>
          <a:p>
            <a:r>
              <a:rPr lang="en-US" dirty="0"/>
              <a:t>The hold-out test dataset remains the same for all experiments</a:t>
            </a:r>
          </a:p>
          <a:p>
            <a:endParaRPr lang="en-US" dirty="0"/>
          </a:p>
          <a:p>
            <a:r>
              <a:rPr lang="en-US" dirty="0"/>
              <a:t>All experiments were run on an AWS (Amazon Web Service)  cluster</a:t>
            </a:r>
          </a:p>
          <a:p>
            <a:pPr marL="457200" indent="-330200">
              <a:lnSpc>
                <a:spcPct val="150000"/>
              </a:lnSpc>
              <a:buClr>
                <a:schemeClr val="dk1"/>
              </a:buClr>
              <a:buSzPts val="1600"/>
              <a:buFont typeface="Arial"/>
              <a:buChar char="•"/>
            </a:pPr>
            <a:r>
              <a:rPr lang="en-US" b="0" dirty="0">
                <a:solidFill>
                  <a:srgbClr val="23253D"/>
                </a:solidFill>
                <a:latin typeface="Source Sans Pro Light"/>
                <a:ea typeface="Source Sans Pro Light"/>
                <a:sym typeface="Source Sans Pro Light"/>
              </a:rPr>
              <a:t>p2.xlarge GPU cluster with 61 GB memory</a:t>
            </a:r>
          </a:p>
        </p:txBody>
      </p:sp>
    </p:spTree>
    <p:extLst>
      <p:ext uri="{BB962C8B-B14F-4D97-AF65-F5344CB8AC3E}">
        <p14:creationId xmlns:p14="http://schemas.microsoft.com/office/powerpoint/2010/main" val="2786149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2105C-DEFC-E747-BAE6-D1B0E1B605A0}"/>
              </a:ext>
            </a:extLst>
          </p:cNvPr>
          <p:cNvSpPr>
            <a:spLocks noGrp="1"/>
          </p:cNvSpPr>
          <p:nvPr>
            <p:ph type="title"/>
          </p:nvPr>
        </p:nvSpPr>
        <p:spPr/>
        <p:txBody>
          <a:bodyPr>
            <a:normAutofit/>
          </a:bodyPr>
          <a:lstStyle/>
          <a:p>
            <a:r>
              <a:rPr lang="en-US" sz="3000" b="0" dirty="0">
                <a:solidFill>
                  <a:schemeClr val="dk1"/>
                </a:solidFill>
              </a:rPr>
              <a:t>Feature-based Approach</a:t>
            </a:r>
          </a:p>
        </p:txBody>
      </p:sp>
      <p:sp>
        <p:nvSpPr>
          <p:cNvPr id="4" name="Slide Number Placeholder 3">
            <a:extLst>
              <a:ext uri="{FF2B5EF4-FFF2-40B4-BE49-F238E27FC236}">
                <a16:creationId xmlns:a16="http://schemas.microsoft.com/office/drawing/2014/main" id="{40832D31-9D05-1B4E-B879-EE38E922E7A5}"/>
              </a:ext>
            </a:extLst>
          </p:cNvPr>
          <p:cNvSpPr>
            <a:spLocks noGrp="1"/>
          </p:cNvSpPr>
          <p:nvPr>
            <p:ph type="sldNum" sz="quarter" idx="4"/>
          </p:nvPr>
        </p:nvSpPr>
        <p:spPr/>
        <p:txBody>
          <a:bodyPr/>
          <a:lstStyle/>
          <a:p>
            <a:fld id="{83D1FC35-8581-2540-BBFB-5CB35188AE81}" type="slidenum">
              <a:rPr lang="en-US" smtClean="0"/>
              <a:pPr/>
              <a:t>19</a:t>
            </a:fld>
            <a:endParaRPr lang="en-US" dirty="0"/>
          </a:p>
        </p:txBody>
      </p:sp>
      <p:sp>
        <p:nvSpPr>
          <p:cNvPr id="5" name="Footer Placeholder 4">
            <a:extLst>
              <a:ext uri="{FF2B5EF4-FFF2-40B4-BE49-F238E27FC236}">
                <a16:creationId xmlns:a16="http://schemas.microsoft.com/office/drawing/2014/main" id="{30B19F8C-0FDF-0947-A1D6-2FD6CC75C8CF}"/>
              </a:ext>
            </a:extLst>
          </p:cNvPr>
          <p:cNvSpPr>
            <a:spLocks noGrp="1"/>
          </p:cNvSpPr>
          <p:nvPr>
            <p:ph type="ftr" sz="quarter" idx="3"/>
          </p:nvPr>
        </p:nvSpPr>
        <p:spPr/>
        <p:txBody>
          <a:bodyPr/>
          <a:lstStyle/>
          <a:p>
            <a:r>
              <a:rPr lang="en-US"/>
              <a:t>#UnifiedAnalytics #SparkAISummit</a:t>
            </a:r>
            <a:endParaRPr lang="en-US" dirty="0"/>
          </a:p>
        </p:txBody>
      </p:sp>
      <p:pic>
        <p:nvPicPr>
          <p:cNvPr id="6" name="Content Placeholder 5">
            <a:extLst>
              <a:ext uri="{FF2B5EF4-FFF2-40B4-BE49-F238E27FC236}">
                <a16:creationId xmlns:a16="http://schemas.microsoft.com/office/drawing/2014/main" id="{5E758A63-551E-F143-A993-B0284AC86F4A}"/>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817304" y="1203590"/>
            <a:ext cx="4169411" cy="3275485"/>
          </a:xfrm>
          <a:prstGeom prst="rect">
            <a:avLst/>
          </a:prstGeom>
        </p:spPr>
      </p:pic>
      <p:sp>
        <p:nvSpPr>
          <p:cNvPr id="8" name="Right Arrow 7">
            <a:extLst>
              <a:ext uri="{FF2B5EF4-FFF2-40B4-BE49-F238E27FC236}">
                <a16:creationId xmlns:a16="http://schemas.microsoft.com/office/drawing/2014/main" id="{05D6D94A-F381-5641-A757-B5E5E139023A}"/>
              </a:ext>
            </a:extLst>
          </p:cNvPr>
          <p:cNvSpPr/>
          <p:nvPr/>
        </p:nvSpPr>
        <p:spPr>
          <a:xfrm>
            <a:off x="1406106" y="4097547"/>
            <a:ext cx="633151" cy="181155"/>
          </a:xfrm>
          <a:prstGeom prst="rightArrow">
            <a:avLst/>
          </a:prstGeom>
          <a:solidFill>
            <a:srgbClr val="8FC2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192D9AB-AD6E-CB46-8854-4513BCF13475}"/>
              </a:ext>
            </a:extLst>
          </p:cNvPr>
          <p:cNvSpPr txBox="1"/>
          <p:nvPr/>
        </p:nvSpPr>
        <p:spPr>
          <a:xfrm>
            <a:off x="114438" y="3726459"/>
            <a:ext cx="1702866" cy="923330"/>
          </a:xfrm>
          <a:prstGeom prst="rect">
            <a:avLst/>
          </a:prstGeom>
          <a:noFill/>
        </p:spPr>
        <p:txBody>
          <a:bodyPr wrap="square" rtlCol="0">
            <a:spAutoFit/>
          </a:bodyPr>
          <a:lstStyle/>
          <a:p>
            <a:r>
              <a:rPr lang="en-US" dirty="0"/>
              <a:t>Pretrained LMs &amp; Embeddings</a:t>
            </a:r>
          </a:p>
        </p:txBody>
      </p:sp>
      <p:sp>
        <p:nvSpPr>
          <p:cNvPr id="3" name="TextBox 2">
            <a:extLst>
              <a:ext uri="{FF2B5EF4-FFF2-40B4-BE49-F238E27FC236}">
                <a16:creationId xmlns:a16="http://schemas.microsoft.com/office/drawing/2014/main" id="{25E9EE15-5FCE-BC41-9475-EDB1B3EB19A3}"/>
              </a:ext>
            </a:extLst>
          </p:cNvPr>
          <p:cNvSpPr txBox="1"/>
          <p:nvPr/>
        </p:nvSpPr>
        <p:spPr>
          <a:xfrm>
            <a:off x="6156179" y="1271671"/>
            <a:ext cx="2619829" cy="2585323"/>
          </a:xfrm>
          <a:prstGeom prst="rect">
            <a:avLst/>
          </a:prstGeom>
          <a:noFill/>
        </p:spPr>
        <p:txBody>
          <a:bodyPr wrap="square" rtlCol="0">
            <a:spAutoFit/>
          </a:bodyPr>
          <a:lstStyle/>
          <a:p>
            <a:pPr marL="285750" indent="-285750">
              <a:buFont typeface="Wingdings" pitchFamily="2" charset="2"/>
              <a:buChar char="Ø"/>
            </a:pPr>
            <a:r>
              <a:rPr lang="en-US" sz="1800" b="1" dirty="0">
                <a:latin typeface="Source Sans Pro Light" panose="020B0403030403020204" pitchFamily="34" charset="0"/>
                <a:ea typeface="Source Sans Pro Light" panose="020B0403030403020204" pitchFamily="34" charset="0"/>
              </a:rPr>
              <a:t>Advantages</a:t>
            </a:r>
            <a:r>
              <a:rPr lang="en-US" sz="1800" dirty="0">
                <a:latin typeface="Source Sans Pro Light" panose="020B0403030403020204" pitchFamily="34" charset="0"/>
                <a:ea typeface="Source Sans Pro Light" panose="020B0403030403020204" pitchFamily="34" charset="0"/>
              </a:rPr>
              <a:t>: faster training time without changing original pretrained model parameters</a:t>
            </a:r>
          </a:p>
          <a:p>
            <a:pPr marL="285750" indent="-285750">
              <a:buFont typeface="Wingdings" pitchFamily="2" charset="2"/>
              <a:buChar char="Ø"/>
            </a:pPr>
            <a:endParaRPr lang="en-US" sz="1800" dirty="0">
              <a:latin typeface="Source Sans Pro Light" panose="020B0403030403020204" pitchFamily="34" charset="0"/>
              <a:ea typeface="Source Sans Pro Light" panose="020B0403030403020204" pitchFamily="34" charset="0"/>
            </a:endParaRPr>
          </a:p>
          <a:p>
            <a:pPr marL="285750" indent="-285750">
              <a:buFont typeface="Wingdings" pitchFamily="2" charset="2"/>
              <a:buChar char="Ø"/>
            </a:pPr>
            <a:r>
              <a:rPr lang="en-US" sz="1800" b="1" dirty="0">
                <a:latin typeface="Source Sans Pro Light" panose="020B0403030403020204" pitchFamily="34" charset="0"/>
                <a:ea typeface="Source Sans Pro Light" panose="020B0403030403020204" pitchFamily="34" charset="0"/>
              </a:rPr>
              <a:t>Disadvantages</a:t>
            </a:r>
            <a:r>
              <a:rPr lang="en-US" sz="1800" dirty="0">
                <a:latin typeface="Source Sans Pro Light" panose="020B0403030403020204" pitchFamily="34" charset="0"/>
                <a:ea typeface="Source Sans Pro Light" panose="020B0403030403020204" pitchFamily="34" charset="0"/>
              </a:rPr>
              <a:t>: task specific architecture; less accuracy</a:t>
            </a:r>
          </a:p>
        </p:txBody>
      </p:sp>
    </p:spTree>
    <p:extLst>
      <p:ext uri="{BB962C8B-B14F-4D97-AF65-F5344CB8AC3E}">
        <p14:creationId xmlns:p14="http://schemas.microsoft.com/office/powerpoint/2010/main" val="21855956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xfrm>
            <a:off x="471900" y="211375"/>
            <a:ext cx="6142200" cy="7677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23253D"/>
              </a:buClr>
              <a:buFont typeface="Lato Light"/>
              <a:buNone/>
            </a:pPr>
            <a:r>
              <a:rPr lang="en-US" dirty="0"/>
              <a:t>Outline</a:t>
            </a:r>
            <a:endParaRPr dirty="0"/>
          </a:p>
        </p:txBody>
      </p:sp>
      <p:sp>
        <p:nvSpPr>
          <p:cNvPr id="225" name="Google Shape;225;p37"/>
          <p:cNvSpPr txBox="1">
            <a:spLocks noGrp="1"/>
          </p:cNvSpPr>
          <p:nvPr>
            <p:ph type="body" idx="1"/>
          </p:nvPr>
        </p:nvSpPr>
        <p:spPr>
          <a:xfrm>
            <a:off x="471900" y="1070325"/>
            <a:ext cx="7656600" cy="3484200"/>
          </a:xfrm>
          <a:prstGeom prst="rect">
            <a:avLst/>
          </a:prstGeom>
          <a:noFill/>
          <a:ln>
            <a:noFill/>
          </a:ln>
        </p:spPr>
        <p:txBody>
          <a:bodyPr spcFirstLastPara="1" wrap="square" lIns="91425" tIns="91425" rIns="91425" bIns="91425" anchor="t" anchorCtr="0">
            <a:noAutofit/>
          </a:bodyPr>
          <a:lstStyle/>
          <a:p>
            <a:pPr marL="285750" marR="0" lvl="0" indent="-285750" algn="l" rtl="0">
              <a:lnSpc>
                <a:spcPct val="150000"/>
              </a:lnSpc>
              <a:spcBef>
                <a:spcPts val="0"/>
              </a:spcBef>
              <a:spcAft>
                <a:spcPts val="0"/>
              </a:spcAft>
              <a:buClr>
                <a:srgbClr val="000000"/>
              </a:buClr>
              <a:buSzPts val="1600"/>
              <a:buFont typeface="Source Sans Pro"/>
              <a:buAutoNum type="arabicPeriod"/>
            </a:pPr>
            <a:r>
              <a:rPr lang="en-US" b="1" dirty="0">
                <a:solidFill>
                  <a:srgbClr val="000000"/>
                </a:solidFill>
                <a:latin typeface="Source Sans Pro"/>
                <a:ea typeface="Source Sans Pro"/>
                <a:cs typeface="Source Sans Pro"/>
                <a:sym typeface="Source Sans Pro"/>
              </a:rPr>
              <a:t>Background</a:t>
            </a:r>
            <a:endParaRPr b="1" dirty="0">
              <a:solidFill>
                <a:srgbClr val="000000"/>
              </a:solidFill>
              <a:latin typeface="Source Sans Pro"/>
              <a:ea typeface="Source Sans Pro"/>
              <a:cs typeface="Source Sans Pro"/>
              <a:sym typeface="Source Sans Pro"/>
            </a:endParaRPr>
          </a:p>
          <a:p>
            <a:pPr marL="457200" marR="0" lvl="1" indent="-101600" algn="l" rtl="0">
              <a:lnSpc>
                <a:spcPct val="150000"/>
              </a:lnSpc>
              <a:spcBef>
                <a:spcPts val="0"/>
              </a:spcBef>
              <a:spcAft>
                <a:spcPts val="0"/>
              </a:spcAft>
              <a:buClr>
                <a:srgbClr val="000000"/>
              </a:buClr>
              <a:buSzPts val="1600"/>
              <a:buAutoNum type="alphaLcPeriod"/>
            </a:pPr>
            <a:r>
              <a:rPr lang="en-US" sz="1600" dirty="0">
                <a:solidFill>
                  <a:srgbClr val="000000"/>
                </a:solidFill>
                <a:latin typeface="Source Sans Pro Light"/>
                <a:ea typeface="Source Sans Pro Light"/>
                <a:cs typeface="Source Sans Pro Light"/>
                <a:sym typeface="Source Sans Pro Light"/>
              </a:rPr>
              <a:t> Sales Engagement Platform</a:t>
            </a:r>
            <a:endParaRPr sz="1600" dirty="0">
              <a:solidFill>
                <a:srgbClr val="000000"/>
              </a:solidFill>
              <a:latin typeface="Source Sans Pro Light"/>
              <a:ea typeface="Source Sans Pro Light"/>
              <a:cs typeface="Source Sans Pro Light"/>
              <a:sym typeface="Source Sans Pro Light"/>
            </a:endParaRPr>
          </a:p>
          <a:p>
            <a:pPr marL="0" indent="-101600">
              <a:buClr>
                <a:srgbClr val="000000"/>
              </a:buClr>
              <a:buAutoNum type="arabicPeriod"/>
            </a:pPr>
            <a:r>
              <a:rPr lang="en-US" sz="1800" b="1" dirty="0">
                <a:solidFill>
                  <a:srgbClr val="000000"/>
                </a:solidFill>
                <a:latin typeface="Source Sans Pro Light"/>
                <a:ea typeface="Source Sans Pro Light"/>
                <a:cs typeface="Source Sans Pro Light"/>
                <a:sym typeface="Source Sans Pro Light"/>
              </a:rPr>
              <a:t>   </a:t>
            </a:r>
            <a:r>
              <a:rPr lang="en-US" b="1" dirty="0">
                <a:solidFill>
                  <a:srgbClr val="000000"/>
                </a:solidFill>
                <a:latin typeface="Source Sans Pro"/>
                <a:ea typeface="Source Sans Pro"/>
              </a:rPr>
              <a:t>Problem: Email Intent Classification @ SEP</a:t>
            </a:r>
          </a:p>
          <a:p>
            <a:pPr marL="285750" marR="0" lvl="0" indent="-285750" algn="l" rtl="0">
              <a:lnSpc>
                <a:spcPct val="150000"/>
              </a:lnSpc>
              <a:spcBef>
                <a:spcPts val="0"/>
              </a:spcBef>
              <a:spcAft>
                <a:spcPts val="0"/>
              </a:spcAft>
              <a:buClr>
                <a:srgbClr val="000000"/>
              </a:buClr>
              <a:buSzPts val="1600"/>
              <a:buFont typeface="Source Sans Pro"/>
              <a:buAutoNum type="arabicPeriod"/>
            </a:pPr>
            <a:r>
              <a:rPr lang="en-US" b="1" dirty="0">
                <a:solidFill>
                  <a:srgbClr val="000000"/>
                </a:solidFill>
                <a:latin typeface="Source Sans Pro"/>
                <a:ea typeface="Source Sans Pro"/>
                <a:cs typeface="Source Sans Pro"/>
                <a:sym typeface="Source Sans Pro"/>
              </a:rPr>
              <a:t>High Performance Transfer Learning for Email Intent Classification</a:t>
            </a:r>
          </a:p>
          <a:p>
            <a:pPr marL="742950" lvl="1" indent="-285750">
              <a:spcBef>
                <a:spcPts val="0"/>
              </a:spcBef>
              <a:buClr>
                <a:srgbClr val="000000"/>
              </a:buClr>
              <a:buSzPts val="1600"/>
              <a:buFont typeface="Source Sans Pro"/>
              <a:buAutoNum type="alphaLcPeriod"/>
            </a:pPr>
            <a:r>
              <a:rPr lang="en-US" sz="1600" dirty="0">
                <a:solidFill>
                  <a:srgbClr val="000000"/>
                </a:solidFill>
                <a:latin typeface="Source Sans Pro Light"/>
                <a:ea typeface="Source Sans Pro Light"/>
                <a:sym typeface="Source Sans Pro"/>
              </a:rPr>
              <a:t>Definition of HPTL</a:t>
            </a:r>
          </a:p>
          <a:p>
            <a:pPr marL="742950" lvl="1" indent="-285750">
              <a:spcBef>
                <a:spcPts val="0"/>
              </a:spcBef>
              <a:buClr>
                <a:srgbClr val="000000"/>
              </a:buClr>
              <a:buSzPts val="1600"/>
              <a:buFont typeface="Source Sans Pro"/>
              <a:buAutoNum type="alphaLcPeriod"/>
            </a:pPr>
            <a:r>
              <a:rPr lang="en-US" sz="1600" dirty="0">
                <a:solidFill>
                  <a:srgbClr val="000000"/>
                </a:solidFill>
                <a:latin typeface="Source Sans Pro Light"/>
                <a:ea typeface="Source Sans Pro Light"/>
                <a:sym typeface="Source Sans Pro"/>
              </a:rPr>
              <a:t>Research Goal and Research Questions</a:t>
            </a:r>
          </a:p>
          <a:p>
            <a:pPr marL="742950" lvl="1" indent="-285750">
              <a:spcBef>
                <a:spcPts val="0"/>
              </a:spcBef>
              <a:buClr>
                <a:srgbClr val="000000"/>
              </a:buClr>
              <a:buSzPts val="1600"/>
              <a:buFont typeface="Source Sans Pro"/>
              <a:buAutoNum type="alphaLcPeriod"/>
            </a:pPr>
            <a:r>
              <a:rPr lang="en-US" sz="1600" dirty="0">
                <a:solidFill>
                  <a:srgbClr val="000000"/>
                </a:solidFill>
                <a:latin typeface="Source Sans Pro Light"/>
                <a:ea typeface="Source Sans Pro Light"/>
                <a:sym typeface="Source Sans Pro"/>
              </a:rPr>
              <a:t>Experiments and Datasets</a:t>
            </a:r>
          </a:p>
          <a:p>
            <a:pPr marL="285750" indent="-285750">
              <a:buClr>
                <a:srgbClr val="000000"/>
              </a:buClr>
              <a:buFont typeface="Source Sans Pro"/>
              <a:buAutoNum type="arabicPeriod"/>
            </a:pPr>
            <a:r>
              <a:rPr lang="en-US" b="1" dirty="0">
                <a:solidFill>
                  <a:srgbClr val="000000"/>
                </a:solidFill>
                <a:latin typeface="Source Sans Pro"/>
                <a:ea typeface="Source Sans Pro"/>
                <a:cs typeface="Source Sans Pro"/>
                <a:sym typeface="Source Sans Pro"/>
              </a:rPr>
              <a:t>Results and Summary</a:t>
            </a:r>
          </a:p>
          <a:p>
            <a:pPr marL="285750" indent="-285750">
              <a:buClr>
                <a:srgbClr val="000000"/>
              </a:buClr>
              <a:buFont typeface="Source Sans Pro"/>
              <a:buAutoNum type="arabicPeriod"/>
            </a:pPr>
            <a:r>
              <a:rPr lang="en-US" b="1" dirty="0">
                <a:solidFill>
                  <a:srgbClr val="000000"/>
                </a:solidFill>
                <a:latin typeface="Source Sans Pro"/>
                <a:ea typeface="Source Sans Pro"/>
                <a:cs typeface="Source Sans Pro"/>
                <a:sym typeface="Source Sans Pro"/>
              </a:rPr>
              <a:t>Limitation and Future Work</a:t>
            </a:r>
          </a:p>
          <a:p>
            <a:pPr marL="457200" marR="0" lvl="1" indent="-101600" algn="l" rtl="0">
              <a:lnSpc>
                <a:spcPct val="150000"/>
              </a:lnSpc>
              <a:spcBef>
                <a:spcPts val="0"/>
              </a:spcBef>
              <a:spcAft>
                <a:spcPts val="0"/>
              </a:spcAft>
              <a:buClr>
                <a:srgbClr val="000000"/>
              </a:buClr>
              <a:buSzPts val="1600"/>
              <a:buFont typeface="Source Sans Pro"/>
              <a:buAutoNum type="alphaLcPeriod"/>
            </a:pPr>
            <a:endParaRPr lang="en-US" sz="1600" b="1" dirty="0">
              <a:solidFill>
                <a:srgbClr val="000000"/>
              </a:solidFill>
              <a:latin typeface="Source Sans Pro"/>
              <a:ea typeface="Source Sans Pro"/>
              <a:cs typeface="Source Sans Pro"/>
              <a:sym typeface="Source Sans Pr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43BAD-E0BB-0845-A55C-8F71653A369A}"/>
              </a:ext>
            </a:extLst>
          </p:cNvPr>
          <p:cNvSpPr>
            <a:spLocks noGrp="1"/>
          </p:cNvSpPr>
          <p:nvPr>
            <p:ph type="title"/>
          </p:nvPr>
        </p:nvSpPr>
        <p:spPr/>
        <p:txBody>
          <a:bodyPr/>
          <a:lstStyle/>
          <a:p>
            <a:r>
              <a:rPr lang="en-US" sz="3000" b="0" dirty="0">
                <a:solidFill>
                  <a:schemeClr val="dk1"/>
                </a:solidFill>
              </a:rPr>
              <a:t>Fine-tuning Approach</a:t>
            </a:r>
          </a:p>
        </p:txBody>
      </p:sp>
      <p:sp>
        <p:nvSpPr>
          <p:cNvPr id="4" name="Slide Number Placeholder 3">
            <a:extLst>
              <a:ext uri="{FF2B5EF4-FFF2-40B4-BE49-F238E27FC236}">
                <a16:creationId xmlns:a16="http://schemas.microsoft.com/office/drawing/2014/main" id="{C43CDEC8-BFAA-5840-8FFA-8365FF88B341}"/>
              </a:ext>
            </a:extLst>
          </p:cNvPr>
          <p:cNvSpPr>
            <a:spLocks noGrp="1"/>
          </p:cNvSpPr>
          <p:nvPr>
            <p:ph type="sldNum" sz="quarter" idx="4"/>
          </p:nvPr>
        </p:nvSpPr>
        <p:spPr/>
        <p:txBody>
          <a:bodyPr/>
          <a:lstStyle/>
          <a:p>
            <a:fld id="{83D1FC35-8581-2540-BBFB-5CB35188AE81}" type="slidenum">
              <a:rPr lang="en-US" smtClean="0"/>
              <a:pPr/>
              <a:t>20</a:t>
            </a:fld>
            <a:endParaRPr lang="en-US" dirty="0"/>
          </a:p>
        </p:txBody>
      </p:sp>
      <p:sp>
        <p:nvSpPr>
          <p:cNvPr id="5" name="Footer Placeholder 4">
            <a:extLst>
              <a:ext uri="{FF2B5EF4-FFF2-40B4-BE49-F238E27FC236}">
                <a16:creationId xmlns:a16="http://schemas.microsoft.com/office/drawing/2014/main" id="{FD59AEEF-5D1F-9E47-92F1-3ED80718E5EB}"/>
              </a:ext>
            </a:extLst>
          </p:cNvPr>
          <p:cNvSpPr>
            <a:spLocks noGrp="1"/>
          </p:cNvSpPr>
          <p:nvPr>
            <p:ph type="ftr" sz="quarter" idx="3"/>
          </p:nvPr>
        </p:nvSpPr>
        <p:spPr/>
        <p:txBody>
          <a:bodyPr/>
          <a:lstStyle/>
          <a:p>
            <a:r>
              <a:rPr lang="en-US"/>
              <a:t>#UnifiedAnalytics #SparkAISummit</a:t>
            </a:r>
            <a:endParaRPr lang="en-US" dirty="0"/>
          </a:p>
        </p:txBody>
      </p:sp>
      <p:grpSp>
        <p:nvGrpSpPr>
          <p:cNvPr id="14" name="Group 13">
            <a:extLst>
              <a:ext uri="{FF2B5EF4-FFF2-40B4-BE49-F238E27FC236}">
                <a16:creationId xmlns:a16="http://schemas.microsoft.com/office/drawing/2014/main" id="{4168EE71-CF9F-0445-882A-734F59905B10}"/>
              </a:ext>
            </a:extLst>
          </p:cNvPr>
          <p:cNvGrpSpPr/>
          <p:nvPr/>
        </p:nvGrpSpPr>
        <p:grpSpPr>
          <a:xfrm>
            <a:off x="2754085" y="1769797"/>
            <a:ext cx="2685143" cy="2238842"/>
            <a:chOff x="2881085" y="1971973"/>
            <a:chExt cx="2685143" cy="2238842"/>
          </a:xfrm>
        </p:grpSpPr>
        <p:sp>
          <p:nvSpPr>
            <p:cNvPr id="6" name="TextBox 5">
              <a:extLst>
                <a:ext uri="{FF2B5EF4-FFF2-40B4-BE49-F238E27FC236}">
                  <a16:creationId xmlns:a16="http://schemas.microsoft.com/office/drawing/2014/main" id="{82B0B8BA-4159-3249-87FF-B8C7F5F38B97}"/>
                </a:ext>
              </a:extLst>
            </p:cNvPr>
            <p:cNvSpPr txBox="1"/>
            <p:nvPr/>
          </p:nvSpPr>
          <p:spPr>
            <a:xfrm>
              <a:off x="2881085" y="3287485"/>
              <a:ext cx="2685143" cy="923330"/>
            </a:xfrm>
            <a:prstGeom prst="rect">
              <a:avLst/>
            </a:prstGeom>
            <a:solidFill>
              <a:schemeClr val="accent1">
                <a:lumMod val="40000"/>
                <a:lumOff val="60000"/>
              </a:schemeClr>
            </a:solidFill>
          </p:spPr>
          <p:txBody>
            <a:bodyPr wrap="square" rtlCol="0">
              <a:spAutoFit/>
            </a:bodyPr>
            <a:lstStyle/>
            <a:p>
              <a:pPr algn="ctr"/>
              <a:r>
                <a:rPr lang="en-US" dirty="0"/>
                <a:t>[</a:t>
              </a:r>
              <a:r>
                <a:rPr lang="en-US" dirty="0" err="1"/>
                <a:t>pooled_output</a:t>
              </a:r>
              <a:r>
                <a:rPr lang="en-US" dirty="0"/>
                <a:t>]</a:t>
              </a:r>
            </a:p>
            <a:p>
              <a:pPr algn="ctr"/>
              <a:endParaRPr lang="en-US" dirty="0"/>
            </a:p>
            <a:p>
              <a:pPr algn="ctr"/>
              <a:r>
                <a:rPr lang="en-US" dirty="0"/>
                <a:t>BERT</a:t>
              </a:r>
            </a:p>
          </p:txBody>
        </p:sp>
        <p:sp>
          <p:nvSpPr>
            <p:cNvPr id="8" name="TextBox 7">
              <a:extLst>
                <a:ext uri="{FF2B5EF4-FFF2-40B4-BE49-F238E27FC236}">
                  <a16:creationId xmlns:a16="http://schemas.microsoft.com/office/drawing/2014/main" id="{A65507EB-A1AD-4147-96E9-2C8104C2444D}"/>
                </a:ext>
              </a:extLst>
            </p:cNvPr>
            <p:cNvSpPr txBox="1"/>
            <p:nvPr/>
          </p:nvSpPr>
          <p:spPr>
            <a:xfrm>
              <a:off x="2881085" y="2629729"/>
              <a:ext cx="2685143" cy="369332"/>
            </a:xfrm>
            <a:prstGeom prst="rect">
              <a:avLst/>
            </a:prstGeom>
            <a:noFill/>
            <a:ln w="12700">
              <a:solidFill>
                <a:schemeClr val="tx1"/>
              </a:solidFill>
            </a:ln>
          </p:spPr>
          <p:txBody>
            <a:bodyPr wrap="square" rtlCol="0">
              <a:spAutoFit/>
            </a:bodyPr>
            <a:lstStyle/>
            <a:p>
              <a:pPr algn="ctr"/>
              <a:r>
                <a:rPr lang="en-US" dirty="0"/>
                <a:t>Dropout + </a:t>
              </a:r>
              <a:r>
                <a:rPr lang="en-US" dirty="0" err="1"/>
                <a:t>Log_Softmax</a:t>
              </a:r>
              <a:endParaRPr lang="en-US" dirty="0"/>
            </a:p>
          </p:txBody>
        </p:sp>
        <p:cxnSp>
          <p:nvCxnSpPr>
            <p:cNvPr id="10" name="Straight Arrow Connector 9">
              <a:extLst>
                <a:ext uri="{FF2B5EF4-FFF2-40B4-BE49-F238E27FC236}">
                  <a16:creationId xmlns:a16="http://schemas.microsoft.com/office/drawing/2014/main" id="{CCAA1D70-18A4-3A4C-8701-A6EE514D002A}"/>
                </a:ext>
              </a:extLst>
            </p:cNvPr>
            <p:cNvCxnSpPr>
              <a:stCxn id="6" idx="0"/>
              <a:endCxn id="8" idx="2"/>
            </p:cNvCxnSpPr>
            <p:nvPr/>
          </p:nvCxnSpPr>
          <p:spPr>
            <a:xfrm flipV="1">
              <a:off x="4223657" y="2999061"/>
              <a:ext cx="0" cy="2884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A65FDFFA-D637-5541-AC2C-7EED7B941F6C}"/>
                </a:ext>
              </a:extLst>
            </p:cNvPr>
            <p:cNvCxnSpPr/>
            <p:nvPr/>
          </p:nvCxnSpPr>
          <p:spPr>
            <a:xfrm flipV="1">
              <a:off x="4223657" y="2341305"/>
              <a:ext cx="0" cy="28842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D25066CC-1CA0-4F4F-A6F8-56D69CBECAB1}"/>
                </a:ext>
              </a:extLst>
            </p:cNvPr>
            <p:cNvSpPr txBox="1"/>
            <p:nvPr/>
          </p:nvSpPr>
          <p:spPr>
            <a:xfrm>
              <a:off x="3710212" y="1971973"/>
              <a:ext cx="1026887" cy="369332"/>
            </a:xfrm>
            <a:prstGeom prst="rect">
              <a:avLst/>
            </a:prstGeom>
            <a:noFill/>
            <a:ln w="12700">
              <a:solidFill>
                <a:schemeClr val="tx1"/>
              </a:solidFill>
            </a:ln>
          </p:spPr>
          <p:txBody>
            <a:bodyPr wrap="square" rtlCol="0">
              <a:spAutoFit/>
            </a:bodyPr>
            <a:lstStyle/>
            <a:p>
              <a:pPr algn="ctr"/>
              <a:r>
                <a:rPr lang="en-US" dirty="0"/>
                <a:t>Label</a:t>
              </a:r>
            </a:p>
          </p:txBody>
        </p:sp>
      </p:grpSp>
      <p:sp>
        <p:nvSpPr>
          <p:cNvPr id="15" name="TextBox 14">
            <a:extLst>
              <a:ext uri="{FF2B5EF4-FFF2-40B4-BE49-F238E27FC236}">
                <a16:creationId xmlns:a16="http://schemas.microsoft.com/office/drawing/2014/main" id="{15E65F4F-82B3-0D48-8D80-54AB60D9D3B0}"/>
              </a:ext>
            </a:extLst>
          </p:cNvPr>
          <p:cNvSpPr txBox="1"/>
          <p:nvPr/>
        </p:nvSpPr>
        <p:spPr>
          <a:xfrm>
            <a:off x="6156179" y="1271671"/>
            <a:ext cx="2619829" cy="2862322"/>
          </a:xfrm>
          <a:prstGeom prst="rect">
            <a:avLst/>
          </a:prstGeom>
          <a:noFill/>
        </p:spPr>
        <p:txBody>
          <a:bodyPr wrap="square" rtlCol="0">
            <a:spAutoFit/>
          </a:bodyPr>
          <a:lstStyle/>
          <a:p>
            <a:pPr marL="285750" indent="-285750">
              <a:buFont typeface="Wingdings" pitchFamily="2" charset="2"/>
              <a:buChar char="Ø"/>
            </a:pPr>
            <a:r>
              <a:rPr lang="en-US" sz="1800" b="1" dirty="0">
                <a:latin typeface="Source Sans Pro Light" panose="020B0403030403020204" pitchFamily="34" charset="0"/>
                <a:ea typeface="Source Sans Pro Light" panose="020B0403030403020204" pitchFamily="34" charset="0"/>
              </a:rPr>
              <a:t>Advantages</a:t>
            </a:r>
            <a:r>
              <a:rPr lang="en-US" sz="1800" dirty="0">
                <a:latin typeface="Source Sans Pro Light" panose="020B0403030403020204" pitchFamily="34" charset="0"/>
                <a:ea typeface="Source Sans Pro Light" panose="020B0403030403020204" pitchFamily="34" charset="0"/>
              </a:rPr>
              <a:t>: few parameters need to be learned from scratch; higher accuracy</a:t>
            </a:r>
          </a:p>
          <a:p>
            <a:pPr marL="285750" indent="-285750">
              <a:buFont typeface="Wingdings" pitchFamily="2" charset="2"/>
              <a:buChar char="Ø"/>
            </a:pPr>
            <a:endParaRPr lang="en-US" sz="1800" dirty="0">
              <a:latin typeface="Source Sans Pro Light" panose="020B0403030403020204" pitchFamily="34" charset="0"/>
              <a:ea typeface="Source Sans Pro Light" panose="020B0403030403020204" pitchFamily="34" charset="0"/>
            </a:endParaRPr>
          </a:p>
          <a:p>
            <a:pPr marL="285750" indent="-285750">
              <a:buFont typeface="Wingdings" pitchFamily="2" charset="2"/>
              <a:buChar char="Ø"/>
            </a:pPr>
            <a:r>
              <a:rPr lang="en-US" sz="1800" b="1" dirty="0">
                <a:latin typeface="Source Sans Pro Light" panose="020B0403030403020204" pitchFamily="34" charset="0"/>
                <a:ea typeface="Source Sans Pro Light" panose="020B0403030403020204" pitchFamily="34" charset="0"/>
              </a:rPr>
              <a:t>Disadvantages</a:t>
            </a:r>
            <a:r>
              <a:rPr lang="en-US" sz="1800" dirty="0">
                <a:latin typeface="Source Sans Pro Light" panose="020B0403030403020204" pitchFamily="34" charset="0"/>
                <a:ea typeface="Source Sans Pro Light" panose="020B0403030403020204" pitchFamily="34" charset="0"/>
              </a:rPr>
              <a:t>: moderate training time; needs to change pretrained model parameters</a:t>
            </a:r>
          </a:p>
        </p:txBody>
      </p:sp>
    </p:spTree>
    <p:extLst>
      <p:ext uri="{BB962C8B-B14F-4D97-AF65-F5344CB8AC3E}">
        <p14:creationId xmlns:p14="http://schemas.microsoft.com/office/powerpoint/2010/main" val="29996305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3264D-FAB5-7241-ABA9-CDBEAADD2DCC}"/>
              </a:ext>
            </a:extLst>
          </p:cNvPr>
          <p:cNvSpPr>
            <a:spLocks noGrp="1"/>
          </p:cNvSpPr>
          <p:nvPr>
            <p:ph type="ctrTitle"/>
          </p:nvPr>
        </p:nvSpPr>
        <p:spPr/>
        <p:txBody>
          <a:bodyPr/>
          <a:lstStyle/>
          <a:p>
            <a:r>
              <a:rPr lang="en-US" dirty="0"/>
              <a:t>Results</a:t>
            </a:r>
          </a:p>
        </p:txBody>
      </p:sp>
    </p:spTree>
    <p:extLst>
      <p:ext uri="{BB962C8B-B14F-4D97-AF65-F5344CB8AC3E}">
        <p14:creationId xmlns:p14="http://schemas.microsoft.com/office/powerpoint/2010/main" val="4021549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3CEB5-DAD7-624A-983E-F94E9C148132}"/>
              </a:ext>
            </a:extLst>
          </p:cNvPr>
          <p:cNvSpPr>
            <a:spLocks noGrp="1"/>
          </p:cNvSpPr>
          <p:nvPr>
            <p:ph type="title"/>
          </p:nvPr>
        </p:nvSpPr>
        <p:spPr/>
        <p:txBody>
          <a:bodyPr/>
          <a:lstStyle/>
          <a:p>
            <a:r>
              <a:rPr lang="en-US" sz="3000" b="0" dirty="0">
                <a:solidFill>
                  <a:schemeClr val="dk1"/>
                </a:solidFill>
              </a:rPr>
              <a:t>Result (1): Different Embeddings</a:t>
            </a:r>
          </a:p>
        </p:txBody>
      </p:sp>
      <p:sp>
        <p:nvSpPr>
          <p:cNvPr id="4" name="Slide Number Placeholder 3">
            <a:extLst>
              <a:ext uri="{FF2B5EF4-FFF2-40B4-BE49-F238E27FC236}">
                <a16:creationId xmlns:a16="http://schemas.microsoft.com/office/drawing/2014/main" id="{D8F53663-790A-514A-8C43-F848AC9935C6}"/>
              </a:ext>
            </a:extLst>
          </p:cNvPr>
          <p:cNvSpPr>
            <a:spLocks noGrp="1"/>
          </p:cNvSpPr>
          <p:nvPr>
            <p:ph type="sldNum" sz="quarter" idx="4"/>
          </p:nvPr>
        </p:nvSpPr>
        <p:spPr/>
        <p:txBody>
          <a:bodyPr/>
          <a:lstStyle/>
          <a:p>
            <a:fld id="{83D1FC35-8581-2540-BBFB-5CB35188AE81}" type="slidenum">
              <a:rPr lang="en-US" smtClean="0"/>
              <a:pPr/>
              <a:t>22</a:t>
            </a:fld>
            <a:endParaRPr lang="en-US" dirty="0"/>
          </a:p>
        </p:txBody>
      </p:sp>
      <p:sp>
        <p:nvSpPr>
          <p:cNvPr id="5" name="Footer Placeholder 4">
            <a:extLst>
              <a:ext uri="{FF2B5EF4-FFF2-40B4-BE49-F238E27FC236}">
                <a16:creationId xmlns:a16="http://schemas.microsoft.com/office/drawing/2014/main" id="{DE3F91C9-F205-D647-8D5B-82914AF61880}"/>
              </a:ext>
            </a:extLst>
          </p:cNvPr>
          <p:cNvSpPr>
            <a:spLocks noGrp="1"/>
          </p:cNvSpPr>
          <p:nvPr>
            <p:ph type="ftr" sz="quarter" idx="3"/>
          </p:nvPr>
        </p:nvSpPr>
        <p:spPr/>
        <p:txBody>
          <a:bodyPr/>
          <a:lstStyle/>
          <a:p>
            <a:r>
              <a:rPr lang="en-US"/>
              <a:t>#UnifiedAnalytics #SparkAISummit</a:t>
            </a:r>
            <a:endParaRPr lang="en-US" dirty="0"/>
          </a:p>
        </p:txBody>
      </p:sp>
      <p:sp>
        <p:nvSpPr>
          <p:cNvPr id="7" name="TextBox 6">
            <a:extLst>
              <a:ext uri="{FF2B5EF4-FFF2-40B4-BE49-F238E27FC236}">
                <a16:creationId xmlns:a16="http://schemas.microsoft.com/office/drawing/2014/main" id="{FA12CD2E-7AA8-DA4B-81B7-558CAEE55F20}"/>
              </a:ext>
            </a:extLst>
          </p:cNvPr>
          <p:cNvSpPr txBox="1"/>
          <p:nvPr/>
        </p:nvSpPr>
        <p:spPr>
          <a:xfrm>
            <a:off x="602421" y="3938940"/>
            <a:ext cx="8372245" cy="954107"/>
          </a:xfrm>
          <a:prstGeom prst="rect">
            <a:avLst/>
          </a:prstGeom>
          <a:noFill/>
        </p:spPr>
        <p:txBody>
          <a:bodyPr wrap="square" rtlCol="0">
            <a:spAutoFit/>
          </a:bodyPr>
          <a:lstStyle/>
          <a:p>
            <a:pPr marL="285750" indent="-285750">
              <a:buFont typeface="Wingdings" pitchFamily="2" charset="2"/>
              <a:buChar char="Ø"/>
            </a:pPr>
            <a:r>
              <a:rPr lang="en-US" dirty="0">
                <a:latin typeface="Source Sans Pro Light" panose="020B0403030403020204" pitchFamily="34" charset="0"/>
                <a:ea typeface="Source Sans Pro Light" panose="020B0403030403020204" pitchFamily="34" charset="0"/>
              </a:rPr>
              <a:t>BERT-finetuning has the best f1 score</a:t>
            </a:r>
          </a:p>
          <a:p>
            <a:pPr marL="285750" indent="-285750">
              <a:buFont typeface="Wingdings" pitchFamily="2" charset="2"/>
              <a:buChar char="Ø"/>
            </a:pPr>
            <a:r>
              <a:rPr lang="en-US" dirty="0">
                <a:latin typeface="Source Sans Pro Light" panose="020B0403030403020204" pitchFamily="34" charset="0"/>
                <a:ea typeface="Source Sans Pro Light" panose="020B0403030403020204" pitchFamily="34" charset="0"/>
              </a:rPr>
              <a:t>When using Feature-based approach, </a:t>
            </a:r>
            <a:r>
              <a:rPr lang="en-US" dirty="0" err="1">
                <a:latin typeface="Source Sans Pro Light" panose="020B0403030403020204" pitchFamily="34" charset="0"/>
                <a:ea typeface="Source Sans Pro Light" panose="020B0403030403020204" pitchFamily="34" charset="0"/>
              </a:rPr>
              <a:t>GloVe</a:t>
            </a:r>
            <a:r>
              <a:rPr lang="en-US" dirty="0">
                <a:latin typeface="Source Sans Pro Light" panose="020B0403030403020204" pitchFamily="34" charset="0"/>
                <a:ea typeface="Source Sans Pro Light" panose="020B0403030403020204" pitchFamily="34" charset="0"/>
              </a:rPr>
              <a:t> performs slightly better</a:t>
            </a:r>
          </a:p>
          <a:p>
            <a:pPr marL="285750" indent="-285750">
              <a:buFont typeface="Wingdings" pitchFamily="2" charset="2"/>
              <a:buChar char="Ø"/>
            </a:pPr>
            <a:r>
              <a:rPr lang="en-US" dirty="0">
                <a:latin typeface="Source Sans Pro Light" panose="020B0403030403020204" pitchFamily="34" charset="0"/>
                <a:ea typeface="Source Sans Pro Light" panose="020B0403030403020204" pitchFamily="34" charset="0"/>
              </a:rPr>
              <a:t>Traditional MLs such as </a:t>
            </a:r>
            <a:r>
              <a:rPr lang="en-US" dirty="0" err="1">
                <a:latin typeface="Source Sans Pro Light" panose="020B0403030403020204" pitchFamily="34" charset="0"/>
                <a:ea typeface="Source Sans Pro Light" panose="020B0403030403020204" pitchFamily="34" charset="0"/>
              </a:rPr>
              <a:t>LightGBM+TF-IDF</a:t>
            </a:r>
            <a:r>
              <a:rPr lang="en-US" dirty="0">
                <a:latin typeface="Source Sans Pro Light" panose="020B0403030403020204" pitchFamily="34" charset="0"/>
                <a:ea typeface="Source Sans Pro Light" panose="020B0403030403020204" pitchFamily="34" charset="0"/>
              </a:rPr>
              <a:t> underperform BERT-finetuning</a:t>
            </a:r>
          </a:p>
          <a:p>
            <a:pPr marL="285750" indent="-285750">
              <a:buFont typeface="Wingdings" pitchFamily="2" charset="2"/>
              <a:buChar char="Ø"/>
            </a:pPr>
            <a:r>
              <a:rPr lang="en-US" dirty="0">
                <a:latin typeface="Source Sans Pro Light" panose="020B0403030403020204" pitchFamily="34" charset="0"/>
                <a:ea typeface="Source Sans Pro Light" panose="020B0403030403020204" pitchFamily="34" charset="0"/>
              </a:rPr>
              <a:t>Document LSTM consistently outperforms document pooling when using feature-based approach  </a:t>
            </a:r>
          </a:p>
        </p:txBody>
      </p:sp>
      <p:pic>
        <p:nvPicPr>
          <p:cNvPr id="10" name="Picture 9">
            <a:extLst>
              <a:ext uri="{FF2B5EF4-FFF2-40B4-BE49-F238E27FC236}">
                <a16:creationId xmlns:a16="http://schemas.microsoft.com/office/drawing/2014/main" id="{44881AC3-8D6D-C040-A4B7-BEFDE270BA94}"/>
              </a:ext>
            </a:extLst>
          </p:cNvPr>
          <p:cNvPicPr>
            <a:picLocks noChangeAspect="1"/>
          </p:cNvPicPr>
          <p:nvPr/>
        </p:nvPicPr>
        <p:blipFill>
          <a:blip r:embed="rId2"/>
          <a:stretch>
            <a:fillRect/>
          </a:stretch>
        </p:blipFill>
        <p:spPr>
          <a:xfrm>
            <a:off x="602422" y="1019572"/>
            <a:ext cx="6815624" cy="2839224"/>
          </a:xfrm>
          <a:prstGeom prst="rect">
            <a:avLst/>
          </a:prstGeom>
        </p:spPr>
      </p:pic>
    </p:spTree>
    <p:extLst>
      <p:ext uri="{BB962C8B-B14F-4D97-AF65-F5344CB8AC3E}">
        <p14:creationId xmlns:p14="http://schemas.microsoft.com/office/powerpoint/2010/main" val="9235687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636A5-39C0-F64E-841E-49C585F4E2DD}"/>
              </a:ext>
            </a:extLst>
          </p:cNvPr>
          <p:cNvSpPr>
            <a:spLocks noGrp="1"/>
          </p:cNvSpPr>
          <p:nvPr>
            <p:ph type="title"/>
          </p:nvPr>
        </p:nvSpPr>
        <p:spPr/>
        <p:txBody>
          <a:bodyPr>
            <a:noAutofit/>
          </a:bodyPr>
          <a:lstStyle/>
          <a:p>
            <a:r>
              <a:rPr lang="en-US" sz="3000" b="0" dirty="0">
                <a:solidFill>
                  <a:schemeClr val="dk1"/>
                </a:solidFill>
              </a:rPr>
              <a:t>Result (2): Scaling Effect with Different Training Sizes</a:t>
            </a:r>
          </a:p>
        </p:txBody>
      </p:sp>
      <p:sp>
        <p:nvSpPr>
          <p:cNvPr id="4" name="Slide Number Placeholder 3">
            <a:extLst>
              <a:ext uri="{FF2B5EF4-FFF2-40B4-BE49-F238E27FC236}">
                <a16:creationId xmlns:a16="http://schemas.microsoft.com/office/drawing/2014/main" id="{B767D36D-68A4-A947-8C2A-3B15839A0B41}"/>
              </a:ext>
            </a:extLst>
          </p:cNvPr>
          <p:cNvSpPr>
            <a:spLocks noGrp="1"/>
          </p:cNvSpPr>
          <p:nvPr>
            <p:ph type="sldNum" sz="quarter" idx="4"/>
          </p:nvPr>
        </p:nvSpPr>
        <p:spPr/>
        <p:txBody>
          <a:bodyPr/>
          <a:lstStyle/>
          <a:p>
            <a:fld id="{83D1FC35-8581-2540-BBFB-5CB35188AE81}" type="slidenum">
              <a:rPr lang="en-US" smtClean="0"/>
              <a:pPr/>
              <a:t>23</a:t>
            </a:fld>
            <a:endParaRPr lang="en-US" dirty="0"/>
          </a:p>
        </p:txBody>
      </p:sp>
      <p:sp>
        <p:nvSpPr>
          <p:cNvPr id="3" name="TextBox 2">
            <a:extLst>
              <a:ext uri="{FF2B5EF4-FFF2-40B4-BE49-F238E27FC236}">
                <a16:creationId xmlns:a16="http://schemas.microsoft.com/office/drawing/2014/main" id="{14C3F715-0299-4D40-9E62-43E9BE0F7BC2}"/>
              </a:ext>
            </a:extLst>
          </p:cNvPr>
          <p:cNvSpPr txBox="1"/>
          <p:nvPr/>
        </p:nvSpPr>
        <p:spPr>
          <a:xfrm>
            <a:off x="4453543" y="1466491"/>
            <a:ext cx="3743332" cy="2800767"/>
          </a:xfrm>
          <a:prstGeom prst="rect">
            <a:avLst/>
          </a:prstGeom>
          <a:noFill/>
        </p:spPr>
        <p:txBody>
          <a:bodyPr wrap="none" rtlCol="0">
            <a:spAutoFit/>
          </a:bodyPr>
          <a:lstStyle/>
          <a:p>
            <a:pPr marL="285750" indent="-285750">
              <a:buFont typeface="Wingdings" pitchFamily="2" charset="2"/>
              <a:buChar char="Ø"/>
            </a:pPr>
            <a:r>
              <a:rPr lang="en-US" sz="1600" dirty="0">
                <a:latin typeface="Source Sans Pro Light" panose="020B0403030403020204" pitchFamily="34" charset="0"/>
                <a:ea typeface="Source Sans Pro Light" panose="020B0403030403020204" pitchFamily="34" charset="0"/>
              </a:rPr>
              <a:t>BERT-finetuning outperforms all other</a:t>
            </a:r>
          </a:p>
          <a:p>
            <a:r>
              <a:rPr lang="en-US" sz="1600" dirty="0">
                <a:latin typeface="Source Sans Pro Light" panose="020B0403030403020204" pitchFamily="34" charset="0"/>
                <a:ea typeface="Source Sans Pro Light" panose="020B0403030403020204" pitchFamily="34" charset="0"/>
              </a:rPr>
              <a:t>Feature-based approaches when training</a:t>
            </a:r>
          </a:p>
          <a:p>
            <a:r>
              <a:rPr lang="en-US" sz="1600" dirty="0">
                <a:latin typeface="Source Sans Pro Light" panose="020B0403030403020204" pitchFamily="34" charset="0"/>
                <a:ea typeface="Source Sans Pro Light" panose="020B0403030403020204" pitchFamily="34" charset="0"/>
              </a:rPr>
              <a:t>example size is greater than 300</a:t>
            </a:r>
          </a:p>
          <a:p>
            <a:endParaRPr lang="en-US" sz="1600" dirty="0">
              <a:latin typeface="Source Sans Pro Light" panose="020B0403030403020204" pitchFamily="34" charset="0"/>
              <a:ea typeface="Source Sans Pro Light" panose="020B0403030403020204" pitchFamily="34" charset="0"/>
            </a:endParaRPr>
          </a:p>
          <a:p>
            <a:pPr marL="285750" indent="-285750">
              <a:buFont typeface="Wingdings" pitchFamily="2" charset="2"/>
              <a:buChar char="Ø"/>
            </a:pPr>
            <a:r>
              <a:rPr lang="en-US" sz="1600" dirty="0">
                <a:latin typeface="Source Sans Pro Light" panose="020B0403030403020204" pitchFamily="34" charset="0"/>
                <a:ea typeface="Source Sans Pro Light" panose="020B0403030403020204" pitchFamily="34" charset="0"/>
              </a:rPr>
              <a:t>When training size is small (&lt; 100), </a:t>
            </a:r>
          </a:p>
          <a:p>
            <a:r>
              <a:rPr lang="en-US" sz="1600" dirty="0" err="1">
                <a:latin typeface="Source Sans Pro Light" panose="020B0403030403020204" pitchFamily="34" charset="0"/>
                <a:ea typeface="Source Sans Pro Light" panose="020B0403030403020204" pitchFamily="34" charset="0"/>
              </a:rPr>
              <a:t>BERT+Flair</a:t>
            </a:r>
            <a:r>
              <a:rPr lang="en-US" sz="1600" dirty="0">
                <a:latin typeface="Source Sans Pro Light" panose="020B0403030403020204" pitchFamily="34" charset="0"/>
                <a:ea typeface="Source Sans Pro Light" panose="020B0403030403020204" pitchFamily="34" charset="0"/>
              </a:rPr>
              <a:t> performs better</a:t>
            </a:r>
          </a:p>
          <a:p>
            <a:endParaRPr lang="en-US" sz="1600" dirty="0">
              <a:latin typeface="Source Sans Pro Light" panose="020B0403030403020204" pitchFamily="34" charset="0"/>
              <a:ea typeface="Source Sans Pro Light" panose="020B0403030403020204" pitchFamily="34" charset="0"/>
            </a:endParaRPr>
          </a:p>
          <a:p>
            <a:pPr marL="285750" indent="-285750">
              <a:buFont typeface="Wingdings" pitchFamily="2" charset="2"/>
              <a:buChar char="Ø"/>
            </a:pPr>
            <a:r>
              <a:rPr lang="en-US" sz="1600" dirty="0">
                <a:latin typeface="Source Sans Pro Light" panose="020B0403030403020204" pitchFamily="34" charset="0"/>
                <a:ea typeface="Source Sans Pro Light" panose="020B0403030403020204" pitchFamily="34" charset="0"/>
              </a:rPr>
              <a:t>To achieve an f1-score &gt; 0.8, </a:t>
            </a:r>
          </a:p>
          <a:p>
            <a:r>
              <a:rPr lang="en-US" sz="1600" dirty="0">
                <a:latin typeface="Source Sans Pro Light" panose="020B0403030403020204" pitchFamily="34" charset="0"/>
                <a:ea typeface="Source Sans Pro Light" panose="020B0403030403020204" pitchFamily="34" charset="0"/>
              </a:rPr>
              <a:t>BERT-finetuning needs at least 500 training</a:t>
            </a:r>
          </a:p>
          <a:p>
            <a:r>
              <a:rPr lang="en-US" sz="1600" dirty="0">
                <a:latin typeface="Source Sans Pro Light" panose="020B0403030403020204" pitchFamily="34" charset="0"/>
                <a:ea typeface="Source Sans Pro Light" panose="020B0403030403020204" pitchFamily="34" charset="0"/>
              </a:rPr>
              <a:t>examples, while feature-based approach</a:t>
            </a:r>
          </a:p>
          <a:p>
            <a:r>
              <a:rPr lang="en-US" sz="1600" dirty="0">
                <a:latin typeface="Source Sans Pro Light" panose="020B0403030403020204" pitchFamily="34" charset="0"/>
                <a:ea typeface="Source Sans Pro Light" panose="020B0403030403020204" pitchFamily="34" charset="0"/>
              </a:rPr>
              <a:t>needs at least 2000 training examples</a:t>
            </a:r>
          </a:p>
        </p:txBody>
      </p:sp>
      <p:pic>
        <p:nvPicPr>
          <p:cNvPr id="7" name="Picture 6">
            <a:extLst>
              <a:ext uri="{FF2B5EF4-FFF2-40B4-BE49-F238E27FC236}">
                <a16:creationId xmlns:a16="http://schemas.microsoft.com/office/drawing/2014/main" id="{87FD793B-0C26-744E-8478-338709F84147}"/>
              </a:ext>
            </a:extLst>
          </p:cNvPr>
          <p:cNvPicPr>
            <a:picLocks noChangeAspect="1"/>
          </p:cNvPicPr>
          <p:nvPr/>
        </p:nvPicPr>
        <p:blipFill>
          <a:blip r:embed="rId2"/>
          <a:stretch>
            <a:fillRect/>
          </a:stretch>
        </p:blipFill>
        <p:spPr>
          <a:xfrm>
            <a:off x="14740" y="1063229"/>
            <a:ext cx="4836044" cy="3627033"/>
          </a:xfrm>
          <a:prstGeom prst="rect">
            <a:avLst/>
          </a:prstGeom>
        </p:spPr>
      </p:pic>
    </p:spTree>
    <p:extLst>
      <p:ext uri="{BB962C8B-B14F-4D97-AF65-F5344CB8AC3E}">
        <p14:creationId xmlns:p14="http://schemas.microsoft.com/office/powerpoint/2010/main" val="2883961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1BA27-AD5D-CF40-9DB7-7B329C979B76}"/>
              </a:ext>
            </a:extLst>
          </p:cNvPr>
          <p:cNvSpPr>
            <a:spLocks noGrp="1"/>
          </p:cNvSpPr>
          <p:nvPr>
            <p:ph type="title"/>
          </p:nvPr>
        </p:nvSpPr>
        <p:spPr/>
        <p:txBody>
          <a:bodyPr/>
          <a:lstStyle/>
          <a:p>
            <a:r>
              <a:rPr lang="en-US" sz="3000" b="0" dirty="0">
                <a:solidFill>
                  <a:schemeClr val="dk1"/>
                </a:solidFill>
              </a:rPr>
              <a:t>Model Training Time</a:t>
            </a:r>
          </a:p>
        </p:txBody>
      </p:sp>
      <p:pic>
        <p:nvPicPr>
          <p:cNvPr id="6" name="Content Placeholder 5">
            <a:extLst>
              <a:ext uri="{FF2B5EF4-FFF2-40B4-BE49-F238E27FC236}">
                <a16:creationId xmlns:a16="http://schemas.microsoft.com/office/drawing/2014/main" id="{95545ADA-0B9A-3341-AEA1-FE89AAE12E20}"/>
              </a:ext>
            </a:extLst>
          </p:cNvPr>
          <p:cNvPicPr>
            <a:picLocks noGrp="1" noChangeAspect="1"/>
          </p:cNvPicPr>
          <p:nvPr>
            <p:ph idx="1"/>
          </p:nvPr>
        </p:nvPicPr>
        <p:blipFill>
          <a:blip r:embed="rId2"/>
          <a:stretch>
            <a:fillRect/>
          </a:stretch>
        </p:blipFill>
        <p:spPr>
          <a:xfrm>
            <a:off x="1344577" y="1265237"/>
            <a:ext cx="5918372" cy="3551024"/>
          </a:xfrm>
        </p:spPr>
      </p:pic>
      <p:sp>
        <p:nvSpPr>
          <p:cNvPr id="4" name="Slide Number Placeholder 3">
            <a:extLst>
              <a:ext uri="{FF2B5EF4-FFF2-40B4-BE49-F238E27FC236}">
                <a16:creationId xmlns:a16="http://schemas.microsoft.com/office/drawing/2014/main" id="{30C332E0-9250-8D4B-900B-B3CFE47E9A58}"/>
              </a:ext>
            </a:extLst>
          </p:cNvPr>
          <p:cNvSpPr>
            <a:spLocks noGrp="1"/>
          </p:cNvSpPr>
          <p:nvPr>
            <p:ph type="sldNum" sz="quarter" idx="4"/>
          </p:nvPr>
        </p:nvSpPr>
        <p:spPr/>
        <p:txBody>
          <a:bodyPr/>
          <a:lstStyle/>
          <a:p>
            <a:fld id="{83D1FC35-8581-2540-BBFB-5CB35188AE81}" type="slidenum">
              <a:rPr lang="en-US" smtClean="0"/>
              <a:pPr/>
              <a:t>24</a:t>
            </a:fld>
            <a:endParaRPr lang="en-US" dirty="0"/>
          </a:p>
        </p:txBody>
      </p:sp>
    </p:spTree>
    <p:extLst>
      <p:ext uri="{BB962C8B-B14F-4D97-AF65-F5344CB8AC3E}">
        <p14:creationId xmlns:p14="http://schemas.microsoft.com/office/powerpoint/2010/main" val="1676414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E935F-E67B-1449-85A5-2B2278FB677B}"/>
              </a:ext>
            </a:extLst>
          </p:cNvPr>
          <p:cNvSpPr>
            <a:spLocks noGrp="1"/>
          </p:cNvSpPr>
          <p:nvPr>
            <p:ph type="title"/>
          </p:nvPr>
        </p:nvSpPr>
        <p:spPr>
          <a:xfrm>
            <a:off x="471899" y="367500"/>
            <a:ext cx="8567597" cy="767699"/>
          </a:xfrm>
        </p:spPr>
        <p:txBody>
          <a:bodyPr/>
          <a:lstStyle/>
          <a:p>
            <a:r>
              <a:rPr lang="en-US" sz="3000" b="0" dirty="0" err="1">
                <a:solidFill>
                  <a:schemeClr val="dk1"/>
                </a:solidFill>
              </a:rPr>
              <a:t>tSNE</a:t>
            </a:r>
            <a:r>
              <a:rPr lang="en-US" sz="3000" b="0" dirty="0">
                <a:solidFill>
                  <a:schemeClr val="dk1"/>
                </a:solidFill>
              </a:rPr>
              <a:t> Visualization of Testing Dataset Prediction Results</a:t>
            </a:r>
          </a:p>
        </p:txBody>
      </p:sp>
      <p:pic>
        <p:nvPicPr>
          <p:cNvPr id="6" name="Content Placeholder 5">
            <a:extLst>
              <a:ext uri="{FF2B5EF4-FFF2-40B4-BE49-F238E27FC236}">
                <a16:creationId xmlns:a16="http://schemas.microsoft.com/office/drawing/2014/main" id="{DC8D7E4F-5FFF-E24C-82F2-9CE39B4BFAC3}"/>
              </a:ext>
            </a:extLst>
          </p:cNvPr>
          <p:cNvPicPr>
            <a:picLocks noGrp="1" noChangeAspect="1"/>
          </p:cNvPicPr>
          <p:nvPr>
            <p:ph idx="1"/>
          </p:nvPr>
        </p:nvPicPr>
        <p:blipFill>
          <a:blip r:embed="rId2"/>
          <a:stretch>
            <a:fillRect/>
          </a:stretch>
        </p:blipFill>
        <p:spPr>
          <a:xfrm>
            <a:off x="5531375" y="1216819"/>
            <a:ext cx="3613149" cy="2709862"/>
          </a:xfrm>
        </p:spPr>
      </p:pic>
      <p:sp>
        <p:nvSpPr>
          <p:cNvPr id="4" name="Slide Number Placeholder 3">
            <a:extLst>
              <a:ext uri="{FF2B5EF4-FFF2-40B4-BE49-F238E27FC236}">
                <a16:creationId xmlns:a16="http://schemas.microsoft.com/office/drawing/2014/main" id="{687AAB29-6B5E-BE46-925D-95F8776543A6}"/>
              </a:ext>
            </a:extLst>
          </p:cNvPr>
          <p:cNvSpPr>
            <a:spLocks noGrp="1"/>
          </p:cNvSpPr>
          <p:nvPr>
            <p:ph type="sldNum" sz="quarter" idx="4"/>
          </p:nvPr>
        </p:nvSpPr>
        <p:spPr/>
        <p:txBody>
          <a:bodyPr/>
          <a:lstStyle/>
          <a:p>
            <a:fld id="{83D1FC35-8581-2540-BBFB-5CB35188AE81}" type="slidenum">
              <a:rPr lang="en-US" smtClean="0"/>
              <a:pPr/>
              <a:t>25</a:t>
            </a:fld>
            <a:endParaRPr lang="en-US" dirty="0"/>
          </a:p>
        </p:txBody>
      </p:sp>
      <p:pic>
        <p:nvPicPr>
          <p:cNvPr id="7" name="Picture 6">
            <a:extLst>
              <a:ext uri="{FF2B5EF4-FFF2-40B4-BE49-F238E27FC236}">
                <a16:creationId xmlns:a16="http://schemas.microsoft.com/office/drawing/2014/main" id="{839267F0-B074-9947-9629-1B357F90E5C4}"/>
              </a:ext>
            </a:extLst>
          </p:cNvPr>
          <p:cNvPicPr/>
          <p:nvPr/>
        </p:nvPicPr>
        <p:blipFill rotWithShape="1">
          <a:blip r:embed="rId3" cstate="print">
            <a:extLst>
              <a:ext uri="{28A0092B-C50C-407E-A947-70E740481C1C}">
                <a14:useLocalDpi xmlns:a14="http://schemas.microsoft.com/office/drawing/2010/main" val="0"/>
              </a:ext>
            </a:extLst>
          </a:blip>
          <a:srcRect l="12501" t="15467" r="12820" b="11264"/>
          <a:stretch/>
        </p:blipFill>
        <p:spPr bwMode="auto">
          <a:xfrm>
            <a:off x="3102923" y="1445081"/>
            <a:ext cx="2800985" cy="1879600"/>
          </a:xfrm>
          <a:prstGeom prst="rect">
            <a:avLst/>
          </a:prstGeom>
          <a:ln>
            <a:noFill/>
          </a:ln>
          <a:extLst>
            <a:ext uri="{53640926-AAD7-44D8-BBD7-CCE9431645EC}">
              <a14:shadowObscured xmlns:a14="http://schemas.microsoft.com/office/drawing/2010/main"/>
            </a:ext>
          </a:extLst>
        </p:spPr>
      </p:pic>
      <p:sp>
        <p:nvSpPr>
          <p:cNvPr id="8" name="TextBox 7">
            <a:extLst>
              <a:ext uri="{FF2B5EF4-FFF2-40B4-BE49-F238E27FC236}">
                <a16:creationId xmlns:a16="http://schemas.microsoft.com/office/drawing/2014/main" id="{AA907D2D-B47F-F549-98FE-E86D5D17DC1E}"/>
              </a:ext>
            </a:extLst>
          </p:cNvPr>
          <p:cNvSpPr txBox="1"/>
          <p:nvPr/>
        </p:nvSpPr>
        <p:spPr>
          <a:xfrm>
            <a:off x="6561043" y="3585248"/>
            <a:ext cx="1964266" cy="523220"/>
          </a:xfrm>
          <a:prstGeom prst="rect">
            <a:avLst/>
          </a:prstGeom>
          <a:noFill/>
        </p:spPr>
        <p:txBody>
          <a:bodyPr wrap="square" rtlCol="0">
            <a:spAutoFit/>
          </a:bodyPr>
          <a:lstStyle/>
          <a:p>
            <a:r>
              <a:rPr lang="en-US" dirty="0"/>
              <a:t>BERT-finetuning Prediction Results</a:t>
            </a:r>
          </a:p>
        </p:txBody>
      </p:sp>
      <p:sp>
        <p:nvSpPr>
          <p:cNvPr id="9" name="TextBox 8">
            <a:extLst>
              <a:ext uri="{FF2B5EF4-FFF2-40B4-BE49-F238E27FC236}">
                <a16:creationId xmlns:a16="http://schemas.microsoft.com/office/drawing/2014/main" id="{9445803E-0899-F24C-AB5F-0C70DE00AAED}"/>
              </a:ext>
            </a:extLst>
          </p:cNvPr>
          <p:cNvSpPr txBox="1"/>
          <p:nvPr/>
        </p:nvSpPr>
        <p:spPr>
          <a:xfrm>
            <a:off x="3727821" y="3552943"/>
            <a:ext cx="1964266" cy="523220"/>
          </a:xfrm>
          <a:prstGeom prst="rect">
            <a:avLst/>
          </a:prstGeom>
          <a:noFill/>
        </p:spPr>
        <p:txBody>
          <a:bodyPr wrap="square" rtlCol="0">
            <a:spAutoFit/>
          </a:bodyPr>
          <a:lstStyle/>
          <a:p>
            <a:r>
              <a:rPr lang="en-US" dirty="0"/>
              <a:t>BERT + Flair Prediction Results</a:t>
            </a:r>
          </a:p>
        </p:txBody>
      </p:sp>
      <p:pic>
        <p:nvPicPr>
          <p:cNvPr id="3" name="Picture 2">
            <a:extLst>
              <a:ext uri="{FF2B5EF4-FFF2-40B4-BE49-F238E27FC236}">
                <a16:creationId xmlns:a16="http://schemas.microsoft.com/office/drawing/2014/main" id="{978B2578-2E1E-4143-9C96-B8F52EEDC7C1}"/>
              </a:ext>
            </a:extLst>
          </p:cNvPr>
          <p:cNvPicPr>
            <a:picLocks noChangeAspect="1"/>
          </p:cNvPicPr>
          <p:nvPr/>
        </p:nvPicPr>
        <p:blipFill>
          <a:blip r:embed="rId4"/>
          <a:stretch>
            <a:fillRect/>
          </a:stretch>
        </p:blipFill>
        <p:spPr>
          <a:xfrm>
            <a:off x="-238216" y="1216819"/>
            <a:ext cx="3366373" cy="2524780"/>
          </a:xfrm>
          <a:prstGeom prst="rect">
            <a:avLst/>
          </a:prstGeom>
        </p:spPr>
      </p:pic>
      <p:sp>
        <p:nvSpPr>
          <p:cNvPr id="10" name="TextBox 9">
            <a:extLst>
              <a:ext uri="{FF2B5EF4-FFF2-40B4-BE49-F238E27FC236}">
                <a16:creationId xmlns:a16="http://schemas.microsoft.com/office/drawing/2014/main" id="{394A6703-A196-D24B-92B4-F4EF5FD809E1}"/>
              </a:ext>
            </a:extLst>
          </p:cNvPr>
          <p:cNvSpPr txBox="1"/>
          <p:nvPr/>
        </p:nvSpPr>
        <p:spPr>
          <a:xfrm>
            <a:off x="491366" y="3552943"/>
            <a:ext cx="1964266" cy="523220"/>
          </a:xfrm>
          <a:prstGeom prst="rect">
            <a:avLst/>
          </a:prstGeom>
          <a:noFill/>
        </p:spPr>
        <p:txBody>
          <a:bodyPr wrap="square" rtlCol="0">
            <a:spAutoFit/>
          </a:bodyPr>
          <a:lstStyle/>
          <a:p>
            <a:r>
              <a:rPr lang="en-US" dirty="0" err="1"/>
              <a:t>GloVe</a:t>
            </a:r>
            <a:r>
              <a:rPr lang="en-US" dirty="0"/>
              <a:t> </a:t>
            </a:r>
          </a:p>
          <a:p>
            <a:r>
              <a:rPr lang="en-US" dirty="0"/>
              <a:t>Prediction Results</a:t>
            </a:r>
          </a:p>
        </p:txBody>
      </p:sp>
    </p:spTree>
    <p:extLst>
      <p:ext uri="{BB962C8B-B14F-4D97-AF65-F5344CB8AC3E}">
        <p14:creationId xmlns:p14="http://schemas.microsoft.com/office/powerpoint/2010/main" val="1217247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3F527-C420-0B49-A96E-0147EC96D3C1}"/>
              </a:ext>
            </a:extLst>
          </p:cNvPr>
          <p:cNvSpPr>
            <a:spLocks noGrp="1"/>
          </p:cNvSpPr>
          <p:nvPr>
            <p:ph type="title"/>
          </p:nvPr>
        </p:nvSpPr>
        <p:spPr/>
        <p:txBody>
          <a:bodyPr/>
          <a:lstStyle/>
          <a:p>
            <a:r>
              <a:rPr lang="en-US" sz="3000" b="0" dirty="0">
                <a:solidFill>
                  <a:schemeClr val="dk1"/>
                </a:solidFill>
              </a:rPr>
              <a:t>Summary</a:t>
            </a:r>
          </a:p>
        </p:txBody>
      </p:sp>
      <p:sp>
        <p:nvSpPr>
          <p:cNvPr id="3" name="Content Placeholder 2">
            <a:extLst>
              <a:ext uri="{FF2B5EF4-FFF2-40B4-BE49-F238E27FC236}">
                <a16:creationId xmlns:a16="http://schemas.microsoft.com/office/drawing/2014/main" id="{FE9F998A-09D7-6942-8930-B12A23A169EA}"/>
              </a:ext>
            </a:extLst>
          </p:cNvPr>
          <p:cNvSpPr>
            <a:spLocks noGrp="1"/>
          </p:cNvSpPr>
          <p:nvPr>
            <p:ph idx="1"/>
          </p:nvPr>
        </p:nvSpPr>
        <p:spPr>
          <a:xfrm>
            <a:off x="471900" y="1265254"/>
            <a:ext cx="8304108" cy="3841504"/>
          </a:xfrm>
        </p:spPr>
        <p:txBody>
          <a:bodyPr>
            <a:normAutofit fontScale="32500" lnSpcReduction="20000"/>
          </a:bodyPr>
          <a:lstStyle/>
          <a:p>
            <a:pPr>
              <a:buFont typeface="Arial" panose="020B0604020202020204" pitchFamily="34" charset="0"/>
              <a:buChar char="•"/>
            </a:pPr>
            <a:r>
              <a:rPr lang="en-US" sz="4900" dirty="0"/>
              <a:t>Transfer learning using fine-tuning BERT outperforms all feature-based approaches using different embeddings/pretrained LMs when training example size is greater than 300</a:t>
            </a:r>
          </a:p>
          <a:p>
            <a:pPr>
              <a:buFont typeface="Arial" panose="020B0604020202020204" pitchFamily="34" charset="0"/>
              <a:buChar char="•"/>
            </a:pPr>
            <a:endParaRPr lang="en-US" sz="3800" dirty="0"/>
          </a:p>
          <a:p>
            <a:pPr>
              <a:buFont typeface="Arial" panose="020B0604020202020204" pitchFamily="34" charset="0"/>
              <a:buChar char="•"/>
            </a:pPr>
            <a:r>
              <a:rPr lang="en-US" sz="4900" dirty="0"/>
              <a:t>P</a:t>
            </a:r>
            <a:r>
              <a:rPr lang="x-none" sz="4900"/>
              <a:t>retrained language models solve the cold start problem when there </a:t>
            </a:r>
            <a:r>
              <a:rPr lang="en-US" sz="4900" dirty="0"/>
              <a:t>is</a:t>
            </a:r>
            <a:r>
              <a:rPr lang="x-none" sz="4900"/>
              <a:t> very little training </a:t>
            </a:r>
            <a:r>
              <a:rPr lang="en-US" sz="4900" dirty="0"/>
              <a:t>data</a:t>
            </a:r>
            <a:r>
              <a:rPr lang="x-none" sz="4900"/>
              <a:t> </a:t>
            </a:r>
            <a:endParaRPr lang="en-US" sz="4900" dirty="0"/>
          </a:p>
          <a:p>
            <a:pPr marL="1143000" lvl="1" indent="-457200">
              <a:buFont typeface="Wingdings" pitchFamily="2" charset="2"/>
              <a:buChar char="v"/>
            </a:pPr>
            <a:r>
              <a:rPr lang="en-US" sz="4300" dirty="0"/>
              <a:t>E.g., </a:t>
            </a:r>
            <a:r>
              <a:rPr lang="x-none" sz="4300"/>
              <a:t>with as little as </a:t>
            </a:r>
            <a:r>
              <a:rPr lang="en-US" sz="4300" dirty="0"/>
              <a:t>50</a:t>
            </a:r>
            <a:r>
              <a:rPr lang="x-none" sz="4300"/>
              <a:t> labeled examples, the f1 score reaches 0.6</a:t>
            </a:r>
            <a:r>
              <a:rPr lang="en-US" sz="4300" dirty="0"/>
              <a:t>7 with </a:t>
            </a:r>
            <a:r>
              <a:rPr lang="en-US" sz="4300" dirty="0" err="1"/>
              <a:t>BERT+Flair</a:t>
            </a:r>
            <a:r>
              <a:rPr lang="en-US" sz="4300" dirty="0"/>
              <a:t> using the feature-based approach</a:t>
            </a:r>
          </a:p>
          <a:p>
            <a:pPr lvl="1"/>
            <a:endParaRPr lang="en-US" sz="2900" dirty="0"/>
          </a:p>
          <a:p>
            <a:pPr>
              <a:buFont typeface="Arial" panose="020B0604020202020204" pitchFamily="34" charset="0"/>
              <a:buChar char="•"/>
            </a:pPr>
            <a:r>
              <a:rPr lang="x-none" sz="4900"/>
              <a:t>However, to get to </a:t>
            </a:r>
            <a:r>
              <a:rPr lang="en-US" sz="4900" dirty="0"/>
              <a:t>f1-score &gt;0.8</a:t>
            </a:r>
            <a:r>
              <a:rPr lang="x-none" sz="4900"/>
              <a:t>, it may still need one to two thousand examples</a:t>
            </a:r>
            <a:r>
              <a:rPr lang="en-US" sz="4900" dirty="0"/>
              <a:t> for a feature-based approach or 500 examples for fine-tuning a pre-trained BERT language model</a:t>
            </a:r>
            <a:r>
              <a:rPr lang="x-none" sz="4900"/>
              <a:t>.</a:t>
            </a:r>
            <a:endParaRPr lang="en-US" sz="4900" dirty="0"/>
          </a:p>
          <a:p>
            <a:pPr>
              <a:buFont typeface="Arial" panose="020B0604020202020204" pitchFamily="34" charset="0"/>
              <a:buChar char="•"/>
            </a:pPr>
            <a:endParaRPr lang="en-US" sz="4500" dirty="0"/>
          </a:p>
          <a:p>
            <a:pPr>
              <a:buFont typeface="Arial" panose="020B0604020202020204" pitchFamily="34" charset="0"/>
              <a:buChar char="•"/>
            </a:pPr>
            <a:r>
              <a:rPr lang="en-US" sz="4900" dirty="0"/>
              <a:t>BERT-finetuning is a HPTL method with a reasonable training time</a:t>
            </a:r>
          </a:p>
          <a:p>
            <a:pPr>
              <a:buFont typeface="Arial" panose="020B0604020202020204" pitchFamily="34" charset="0"/>
              <a:buChar char="•"/>
            </a:pPr>
            <a:endParaRPr lang="en-US" sz="4900" dirty="0"/>
          </a:p>
          <a:p>
            <a:pPr>
              <a:buFont typeface="Arial" panose="020B0604020202020204" pitchFamily="34" charset="0"/>
              <a:buChar char="•"/>
            </a:pPr>
            <a:r>
              <a:rPr lang="en-US" sz="4900" dirty="0"/>
              <a:t>The HPTL evaluation framework allows us to systematically evaluate different </a:t>
            </a:r>
            <a:r>
              <a:rPr lang="en-US" sz="4900"/>
              <a:t>transfer learning </a:t>
            </a:r>
            <a:r>
              <a:rPr lang="en-US" sz="4900" dirty="0"/>
              <a:t>methods</a:t>
            </a:r>
          </a:p>
        </p:txBody>
      </p:sp>
      <p:sp>
        <p:nvSpPr>
          <p:cNvPr id="4" name="Slide Number Placeholder 3">
            <a:extLst>
              <a:ext uri="{FF2B5EF4-FFF2-40B4-BE49-F238E27FC236}">
                <a16:creationId xmlns:a16="http://schemas.microsoft.com/office/drawing/2014/main" id="{E148F8C4-B2A1-9F4D-8DA2-5A27E40B1C88}"/>
              </a:ext>
            </a:extLst>
          </p:cNvPr>
          <p:cNvSpPr>
            <a:spLocks noGrp="1"/>
          </p:cNvSpPr>
          <p:nvPr>
            <p:ph type="sldNum" sz="quarter" idx="4"/>
          </p:nvPr>
        </p:nvSpPr>
        <p:spPr/>
        <p:txBody>
          <a:bodyPr/>
          <a:lstStyle/>
          <a:p>
            <a:fld id="{83D1FC35-8581-2540-BBFB-5CB35188AE81}" type="slidenum">
              <a:rPr lang="en-US" smtClean="0"/>
              <a:pPr/>
              <a:t>26</a:t>
            </a:fld>
            <a:endParaRPr lang="en-US" dirty="0"/>
          </a:p>
        </p:txBody>
      </p:sp>
      <p:sp>
        <p:nvSpPr>
          <p:cNvPr id="5" name="Footer Placeholder 4">
            <a:extLst>
              <a:ext uri="{FF2B5EF4-FFF2-40B4-BE49-F238E27FC236}">
                <a16:creationId xmlns:a16="http://schemas.microsoft.com/office/drawing/2014/main" id="{69F2A91C-A704-5744-A896-3C0CAD6261BE}"/>
              </a:ext>
            </a:extLst>
          </p:cNvPr>
          <p:cNvSpPr>
            <a:spLocks noGrp="1"/>
          </p:cNvSpPr>
          <p:nvPr>
            <p:ph type="ftr" sz="quarter" idx="3"/>
          </p:nvPr>
        </p:nvSpPr>
        <p:spPr/>
        <p:txBody>
          <a:bodyPr/>
          <a:lstStyle/>
          <a:p>
            <a:r>
              <a:rPr lang="en-US"/>
              <a:t>#UnifiedAnalytics #SparkAISummit</a:t>
            </a:r>
            <a:endParaRPr lang="en-US" dirty="0"/>
          </a:p>
        </p:txBody>
      </p:sp>
    </p:spTree>
    <p:extLst>
      <p:ext uri="{BB962C8B-B14F-4D97-AF65-F5344CB8AC3E}">
        <p14:creationId xmlns:p14="http://schemas.microsoft.com/office/powerpoint/2010/main" val="27457655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EF413-24F6-734A-8FD5-F89E22A4EDBB}"/>
              </a:ext>
            </a:extLst>
          </p:cNvPr>
          <p:cNvSpPr>
            <a:spLocks noGrp="1"/>
          </p:cNvSpPr>
          <p:nvPr>
            <p:ph type="ctrTitle"/>
          </p:nvPr>
        </p:nvSpPr>
        <p:spPr/>
        <p:txBody>
          <a:bodyPr/>
          <a:lstStyle/>
          <a:p>
            <a:r>
              <a:rPr lang="en-US" dirty="0"/>
              <a:t>Limitation and Future Work</a:t>
            </a:r>
          </a:p>
        </p:txBody>
      </p:sp>
    </p:spTree>
    <p:extLst>
      <p:ext uri="{BB962C8B-B14F-4D97-AF65-F5344CB8AC3E}">
        <p14:creationId xmlns:p14="http://schemas.microsoft.com/office/powerpoint/2010/main" val="41470280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2FD61-EC47-6549-97C4-38E82116073A}"/>
              </a:ext>
            </a:extLst>
          </p:cNvPr>
          <p:cNvSpPr>
            <a:spLocks noGrp="1"/>
          </p:cNvSpPr>
          <p:nvPr>
            <p:ph type="title"/>
          </p:nvPr>
        </p:nvSpPr>
        <p:spPr/>
        <p:txBody>
          <a:bodyPr/>
          <a:lstStyle/>
          <a:p>
            <a:r>
              <a:rPr lang="en-US" dirty="0"/>
              <a:t>Limitation and Future Work</a:t>
            </a:r>
          </a:p>
        </p:txBody>
      </p:sp>
      <p:sp>
        <p:nvSpPr>
          <p:cNvPr id="3" name="Text Placeholder 2">
            <a:extLst>
              <a:ext uri="{FF2B5EF4-FFF2-40B4-BE49-F238E27FC236}">
                <a16:creationId xmlns:a16="http://schemas.microsoft.com/office/drawing/2014/main" id="{325B2106-06B9-9346-B804-9D7F76E54280}"/>
              </a:ext>
            </a:extLst>
          </p:cNvPr>
          <p:cNvSpPr>
            <a:spLocks noGrp="1"/>
          </p:cNvSpPr>
          <p:nvPr>
            <p:ph type="body" idx="1"/>
          </p:nvPr>
        </p:nvSpPr>
        <p:spPr>
          <a:xfrm>
            <a:off x="471900" y="998039"/>
            <a:ext cx="8169180" cy="2404425"/>
          </a:xfrm>
        </p:spPr>
        <p:txBody>
          <a:bodyPr/>
          <a:lstStyle/>
          <a:p>
            <a:r>
              <a:rPr lang="en-US" sz="1800" b="1" dirty="0"/>
              <a:t>Current work only uses a single org’s email data at the prospecting stage</a:t>
            </a:r>
          </a:p>
          <a:p>
            <a:r>
              <a:rPr lang="en-US" sz="1800" b="1" dirty="0"/>
              <a:t>Extends HPTL to cross-org model development</a:t>
            </a:r>
          </a:p>
          <a:p>
            <a:pPr marL="971550" lvl="1" indent="-285750">
              <a:buFont typeface="Wingdings" pitchFamily="2" charset="2"/>
              <a:buChar char="v"/>
            </a:pPr>
            <a:r>
              <a:rPr lang="en-US" dirty="0">
                <a:latin typeface="Source Sans Pro Light" panose="020B0403030403020204" pitchFamily="34" charset="0"/>
                <a:ea typeface="Source Sans Pro Light" panose="020B0403030403020204" pitchFamily="34" charset="0"/>
              </a:rPr>
              <a:t>Using one or multiple orgs’ emails to train and applying to many other orgs</a:t>
            </a:r>
          </a:p>
          <a:p>
            <a:r>
              <a:rPr lang="en-US" sz="1800" b="1" dirty="0"/>
              <a:t>Extends HPTL to cross entire sales process and different stages</a:t>
            </a:r>
          </a:p>
          <a:p>
            <a:pPr marL="971550" lvl="1" indent="-285750">
              <a:buFont typeface="Wingdings" pitchFamily="2" charset="2"/>
              <a:buChar char="v"/>
            </a:pPr>
            <a:r>
              <a:rPr lang="en-US" dirty="0">
                <a:latin typeface="Source Sans Pro Light" panose="020B0403030403020204" pitchFamily="34" charset="0"/>
                <a:ea typeface="Source Sans Pro Light" panose="020B0403030403020204" pitchFamily="34" charset="0"/>
              </a:rPr>
              <a:t>Learning under different context while sales progresses</a:t>
            </a:r>
          </a:p>
          <a:p>
            <a:pPr marL="971550" lvl="1" indent="-285750">
              <a:buFont typeface="Wingdings" pitchFamily="2" charset="2"/>
              <a:buChar char="v"/>
            </a:pPr>
            <a:endParaRPr lang="en-US" dirty="0">
              <a:latin typeface="Source Sans Pro Light" panose="020B0403030403020204" pitchFamily="34" charset="0"/>
              <a:ea typeface="Source Sans Pro Light" panose="020B0403030403020204" pitchFamily="34" charset="0"/>
            </a:endParaRPr>
          </a:p>
          <a:p>
            <a:pPr lvl="1"/>
            <a:endParaRPr lang="en-US" dirty="0"/>
          </a:p>
          <a:p>
            <a:pPr lvl="1"/>
            <a:endParaRPr lang="en-US" dirty="0"/>
          </a:p>
        </p:txBody>
      </p:sp>
    </p:spTree>
    <p:extLst>
      <p:ext uri="{BB962C8B-B14F-4D97-AF65-F5344CB8AC3E}">
        <p14:creationId xmlns:p14="http://schemas.microsoft.com/office/powerpoint/2010/main" val="3389628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56"/>
          <p:cNvSpPr txBox="1">
            <a:spLocks noGrp="1"/>
          </p:cNvSpPr>
          <p:nvPr>
            <p:ph type="ctrTitle"/>
          </p:nvPr>
        </p:nvSpPr>
        <p:spPr>
          <a:xfrm>
            <a:off x="0" y="2181071"/>
            <a:ext cx="9144000" cy="17397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Font typeface="Lato Light"/>
              <a:buNone/>
            </a:pPr>
            <a:r>
              <a:rPr lang="en-US" sz="4800" dirty="0">
                <a:latin typeface="Source Sans Pro SemiBold"/>
                <a:ea typeface="Source Sans Pro SemiBold"/>
                <a:cs typeface="Source Sans Pro SemiBold"/>
                <a:sym typeface="Source Sans Pro SemiBold"/>
              </a:rPr>
              <a:t>Thanks!</a:t>
            </a:r>
            <a:br>
              <a:rPr lang="en-US" sz="4800" dirty="0">
                <a:latin typeface="Source Sans Pro SemiBold"/>
                <a:ea typeface="Source Sans Pro SemiBold"/>
                <a:cs typeface="Source Sans Pro SemiBold"/>
                <a:sym typeface="Source Sans Pro SemiBold"/>
              </a:rPr>
            </a:br>
            <a:r>
              <a:rPr lang="en-US" sz="4800" dirty="0">
                <a:latin typeface="Source Sans Pro SemiBold"/>
                <a:ea typeface="Source Sans Pro SemiBold"/>
                <a:cs typeface="Source Sans Pro SemiBold"/>
                <a:sym typeface="Source Sans Pro SemiBold"/>
              </a:rPr>
              <a:t>Q &amp; A</a:t>
            </a:r>
            <a:endParaRPr sz="4800" i="1" dirty="0">
              <a:latin typeface="Source Sans Pro Light"/>
              <a:ea typeface="Source Sans Pro Light"/>
              <a:cs typeface="Source Sans Pro Light"/>
              <a:sym typeface="Source Sans Pro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ctrTitle"/>
          </p:nvPr>
        </p:nvSpPr>
        <p:spPr>
          <a:xfrm>
            <a:off x="1941800" y="2007510"/>
            <a:ext cx="6655200" cy="933600"/>
          </a:xfrm>
          <a:prstGeom prst="rect">
            <a:avLst/>
          </a:prstGeom>
          <a:noFill/>
          <a:ln w="9525" cap="flat" cmpd="sng">
            <a:solidFill>
              <a:srgbClr val="FFFFFF">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Font typeface="Lato Light"/>
              <a:buNone/>
            </a:pPr>
            <a:r>
              <a:rPr lang="en-US" dirty="0">
                <a:solidFill>
                  <a:srgbClr val="FFFFFF"/>
                </a:solidFill>
              </a:rPr>
              <a:t>Background: Sales Engagement Platform</a:t>
            </a:r>
            <a:endParaRPr dirty="0">
              <a:solidFill>
                <a:srgbClr val="FFFFFF"/>
              </a:solidFill>
              <a:latin typeface="Source Sans Pro ExtraLight"/>
              <a:ea typeface="Source Sans Pro ExtraLight"/>
              <a:cs typeface="Source Sans Pro ExtraLight"/>
              <a:sym typeface="Source Sans Pro ExtraLigh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40"/>
          <p:cNvSpPr txBox="1">
            <a:spLocks noGrp="1"/>
          </p:cNvSpPr>
          <p:nvPr>
            <p:ph type="title"/>
          </p:nvPr>
        </p:nvSpPr>
        <p:spPr>
          <a:xfrm>
            <a:off x="471899" y="367500"/>
            <a:ext cx="7004167" cy="7677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dirty="0"/>
              <a:t>Sales Engagement: the book (March 2019)</a:t>
            </a:r>
            <a:endParaRPr dirty="0"/>
          </a:p>
        </p:txBody>
      </p:sp>
      <p:sp>
        <p:nvSpPr>
          <p:cNvPr id="243" name="Google Shape;243;p40"/>
          <p:cNvSpPr txBox="1">
            <a:spLocks noGrp="1"/>
          </p:cNvSpPr>
          <p:nvPr>
            <p:ph type="body" idx="1"/>
          </p:nvPr>
        </p:nvSpPr>
        <p:spPr>
          <a:xfrm>
            <a:off x="471900" y="1796124"/>
            <a:ext cx="6142200" cy="2404500"/>
          </a:xfrm>
          <a:prstGeom prst="rect">
            <a:avLst/>
          </a:prstGeom>
        </p:spPr>
        <p:txBody>
          <a:bodyPr spcFirstLastPara="1" wrap="square" lIns="91425" tIns="91425" rIns="91425" bIns="91425" anchor="t" anchorCtr="0">
            <a:noAutofit/>
          </a:bodyPr>
          <a:lstStyle/>
          <a:p>
            <a:pPr marL="0" lvl="0" indent="0" algn="l" rtl="0">
              <a:spcBef>
                <a:spcPts val="0"/>
              </a:spcBef>
              <a:spcAft>
                <a:spcPts val="600"/>
              </a:spcAft>
              <a:buNone/>
            </a:pPr>
            <a:endParaRPr/>
          </a:p>
        </p:txBody>
      </p:sp>
      <p:sp>
        <p:nvSpPr>
          <p:cNvPr id="244" name="Google Shape;244;p40"/>
          <p:cNvSpPr txBox="1">
            <a:spLocks noGrp="1"/>
          </p:cNvSpPr>
          <p:nvPr>
            <p:ph type="title" idx="2"/>
          </p:nvPr>
        </p:nvSpPr>
        <p:spPr>
          <a:xfrm>
            <a:off x="471900" y="1399970"/>
            <a:ext cx="6142200" cy="39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p:txBody>
      </p:sp>
      <p:sp>
        <p:nvSpPr>
          <p:cNvPr id="245" name="Google Shape;245;p40"/>
          <p:cNvSpPr txBox="1">
            <a:spLocks noGrp="1"/>
          </p:cNvSpPr>
          <p:nvPr>
            <p:ph type="sldNum" idx="12"/>
          </p:nvPr>
        </p:nvSpPr>
        <p:spPr>
          <a:xfrm>
            <a:off x="7061089" y="4546260"/>
            <a:ext cx="5595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23253D"/>
              </a:buClr>
              <a:buFont typeface="Lato Light"/>
              <a:buNone/>
            </a:pPr>
            <a:fld id="{00000000-1234-1234-1234-123412341234}" type="slidenum">
              <a:rPr lang="en-US"/>
              <a:t>4</a:t>
            </a:fld>
            <a:endParaRPr/>
          </a:p>
        </p:txBody>
      </p:sp>
      <p:pic>
        <p:nvPicPr>
          <p:cNvPr id="3" name="Picture 2">
            <a:extLst>
              <a:ext uri="{FF2B5EF4-FFF2-40B4-BE49-F238E27FC236}">
                <a16:creationId xmlns:a16="http://schemas.microsoft.com/office/drawing/2014/main" id="{77D5DEDD-54C9-A848-832F-941A8876C7B6}"/>
              </a:ext>
            </a:extLst>
          </p:cNvPr>
          <p:cNvPicPr>
            <a:picLocks noChangeAspect="1"/>
          </p:cNvPicPr>
          <p:nvPr/>
        </p:nvPicPr>
        <p:blipFill>
          <a:blip r:embed="rId3"/>
          <a:stretch>
            <a:fillRect/>
          </a:stretch>
        </p:blipFill>
        <p:spPr>
          <a:xfrm>
            <a:off x="0" y="1041953"/>
            <a:ext cx="9076267" cy="37340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471900" y="367500"/>
            <a:ext cx="8081400" cy="767700"/>
          </a:xfrm>
          <a:prstGeom prst="rect">
            <a:avLst/>
          </a:prstGeom>
        </p:spPr>
        <p:txBody>
          <a:bodyPr spcFirstLastPara="1" wrap="square" lIns="91425" tIns="91425" rIns="91425" bIns="91425" anchor="b" anchorCtr="0">
            <a:noAutofit/>
          </a:bodyPr>
          <a:lstStyle/>
          <a:p>
            <a:pPr marL="0" marR="0" lvl="0" indent="0" algn="l" rtl="0">
              <a:lnSpc>
                <a:spcPct val="100000"/>
              </a:lnSpc>
              <a:spcBef>
                <a:spcPts val="0"/>
              </a:spcBef>
              <a:spcAft>
                <a:spcPts val="0"/>
              </a:spcAft>
              <a:buNone/>
            </a:pPr>
            <a:r>
              <a:rPr lang="en-US" dirty="0"/>
              <a:t>Sales Engagement Platform (SEP)</a:t>
            </a:r>
            <a:endParaRPr dirty="0">
              <a:solidFill>
                <a:srgbClr val="000000"/>
              </a:solidFill>
            </a:endParaRPr>
          </a:p>
        </p:txBody>
      </p:sp>
      <p:sp>
        <p:nvSpPr>
          <p:cNvPr id="237" name="Google Shape;237;p39"/>
          <p:cNvSpPr txBox="1">
            <a:spLocks noGrp="1"/>
          </p:cNvSpPr>
          <p:nvPr>
            <p:ph type="sldNum" idx="12"/>
          </p:nvPr>
        </p:nvSpPr>
        <p:spPr>
          <a:xfrm>
            <a:off x="7061089" y="4546260"/>
            <a:ext cx="5595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Clr>
                <a:srgbClr val="23253D"/>
              </a:buClr>
              <a:buFont typeface="Lato Light"/>
              <a:buNone/>
            </a:pPr>
            <a:endParaRPr dirty="0"/>
          </a:p>
        </p:txBody>
      </p:sp>
      <p:grpSp>
        <p:nvGrpSpPr>
          <p:cNvPr id="9" name="Group 8">
            <a:extLst>
              <a:ext uri="{FF2B5EF4-FFF2-40B4-BE49-F238E27FC236}">
                <a16:creationId xmlns:a16="http://schemas.microsoft.com/office/drawing/2014/main" id="{8D783B6A-2457-B545-B549-0F02FFF114D9}"/>
              </a:ext>
            </a:extLst>
          </p:cNvPr>
          <p:cNvGrpSpPr/>
          <p:nvPr/>
        </p:nvGrpSpPr>
        <p:grpSpPr>
          <a:xfrm>
            <a:off x="834996" y="2075802"/>
            <a:ext cx="7237494" cy="2276788"/>
            <a:chOff x="834996" y="1768025"/>
            <a:chExt cx="7237494" cy="2276788"/>
          </a:xfrm>
        </p:grpSpPr>
        <p:sp>
          <p:nvSpPr>
            <p:cNvPr id="10" name="TextBox 9">
              <a:extLst>
                <a:ext uri="{FF2B5EF4-FFF2-40B4-BE49-F238E27FC236}">
                  <a16:creationId xmlns:a16="http://schemas.microsoft.com/office/drawing/2014/main" id="{86296C46-9264-1C4F-B253-F0281C8C88E0}"/>
                </a:ext>
              </a:extLst>
            </p:cNvPr>
            <p:cNvSpPr txBox="1"/>
            <p:nvPr/>
          </p:nvSpPr>
          <p:spPr>
            <a:xfrm>
              <a:off x="834997" y="3583148"/>
              <a:ext cx="7237493" cy="461665"/>
            </a:xfrm>
            <a:prstGeom prst="rect">
              <a:avLst/>
            </a:prstGeom>
            <a:gradFill flip="none" rotWithShape="1">
              <a:gsLst>
                <a:gs pos="0">
                  <a:schemeClr val="accent6"/>
                </a:gs>
                <a:gs pos="23000">
                  <a:schemeClr val="accent5"/>
                </a:gs>
                <a:gs pos="69000">
                  <a:schemeClr val="accent5"/>
                </a:gs>
                <a:gs pos="97000">
                  <a:schemeClr val="accent5"/>
                </a:gs>
              </a:gsLst>
              <a:path path="circle">
                <a:fillToRect l="50000" t="50000" r="50000" b="50000"/>
              </a:path>
              <a:tileRect/>
            </a:gradFill>
            <a:ln>
              <a:solidFill>
                <a:schemeClr val="accent1"/>
              </a:solidFill>
            </a:ln>
          </p:spPr>
          <p:txBody>
            <a:bodyPr wrap="square" rtlCol="0">
              <a:spAutoFit/>
            </a:bodyPr>
            <a:lstStyle/>
            <a:p>
              <a:r>
                <a:rPr lang="en-US" sz="2400" dirty="0">
                  <a:solidFill>
                    <a:srgbClr val="002060"/>
                  </a:solidFill>
                </a:rPr>
                <a:t>CRMs (e.g., Salesforce, Microsoft Dynamics, SAP)</a:t>
              </a:r>
            </a:p>
          </p:txBody>
        </p:sp>
        <p:sp>
          <p:nvSpPr>
            <p:cNvPr id="11" name="TextBox 10">
              <a:extLst>
                <a:ext uri="{FF2B5EF4-FFF2-40B4-BE49-F238E27FC236}">
                  <a16:creationId xmlns:a16="http://schemas.microsoft.com/office/drawing/2014/main" id="{E8DFD181-04D2-3F43-90C5-D9B0284E4E5E}"/>
                </a:ext>
              </a:extLst>
            </p:cNvPr>
            <p:cNvSpPr txBox="1"/>
            <p:nvPr/>
          </p:nvSpPr>
          <p:spPr>
            <a:xfrm>
              <a:off x="834996" y="2752151"/>
              <a:ext cx="7237493" cy="830997"/>
            </a:xfrm>
            <a:prstGeom prst="rect">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spPr>
          <p:txBody>
            <a:bodyPr wrap="square" rtlCol="0">
              <a:spAutoFit/>
            </a:bodyPr>
            <a:lstStyle/>
            <a:p>
              <a:r>
                <a:rPr lang="en-US" sz="2400" dirty="0"/>
                <a:t>Sales Engagement Platform (SEP) </a:t>
              </a:r>
            </a:p>
            <a:p>
              <a:r>
                <a:rPr lang="en-US" sz="2400" dirty="0"/>
                <a:t>(e.g., Outreach)</a:t>
              </a:r>
            </a:p>
          </p:txBody>
        </p:sp>
        <p:pic>
          <p:nvPicPr>
            <p:cNvPr id="12" name="Graphic 1" descr="Users">
              <a:extLst>
                <a:ext uri="{FF2B5EF4-FFF2-40B4-BE49-F238E27FC236}">
                  <a16:creationId xmlns:a16="http://schemas.microsoft.com/office/drawing/2014/main" id="{134F4530-DA1E-AB42-89F9-0399BF0A94B4}"/>
                </a:ext>
              </a:extLst>
            </p:cNvPr>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54823" y="1768025"/>
              <a:ext cx="869577" cy="914400"/>
            </a:xfrm>
            <a:prstGeom prst="rect">
              <a:avLst/>
            </a:prstGeom>
          </p:spPr>
        </p:pic>
      </p:grpSp>
      <p:sp>
        <p:nvSpPr>
          <p:cNvPr id="14" name="Down Arrow 13">
            <a:extLst>
              <a:ext uri="{FF2B5EF4-FFF2-40B4-BE49-F238E27FC236}">
                <a16:creationId xmlns:a16="http://schemas.microsoft.com/office/drawing/2014/main" id="{264D9DD4-D56D-8347-9C11-81B50D989169}"/>
              </a:ext>
            </a:extLst>
          </p:cNvPr>
          <p:cNvSpPr/>
          <p:nvPr/>
        </p:nvSpPr>
        <p:spPr>
          <a:xfrm>
            <a:off x="4147286" y="2841295"/>
            <a:ext cx="247450" cy="297813"/>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Down Arrow 14">
            <a:extLst>
              <a:ext uri="{FF2B5EF4-FFF2-40B4-BE49-F238E27FC236}">
                <a16:creationId xmlns:a16="http://schemas.microsoft.com/office/drawing/2014/main" id="{A5661DAA-93EE-0F43-A0F6-ED7E06ECAF45}"/>
              </a:ext>
            </a:extLst>
          </p:cNvPr>
          <p:cNvSpPr/>
          <p:nvPr/>
        </p:nvSpPr>
        <p:spPr>
          <a:xfrm rot="1928623">
            <a:off x="3678540" y="2786824"/>
            <a:ext cx="247450" cy="297813"/>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Down Arrow 15">
            <a:extLst>
              <a:ext uri="{FF2B5EF4-FFF2-40B4-BE49-F238E27FC236}">
                <a16:creationId xmlns:a16="http://schemas.microsoft.com/office/drawing/2014/main" id="{63121AE3-BA1D-2D40-BA22-94E1EF5AAF38}"/>
              </a:ext>
            </a:extLst>
          </p:cNvPr>
          <p:cNvSpPr/>
          <p:nvPr/>
        </p:nvSpPr>
        <p:spPr>
          <a:xfrm rot="19362209">
            <a:off x="4654661" y="2785307"/>
            <a:ext cx="247450" cy="297813"/>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6CF054E-A8A2-6F4C-9A3C-5AC4F4B4C439}"/>
              </a:ext>
            </a:extLst>
          </p:cNvPr>
          <p:cNvSpPr/>
          <p:nvPr/>
        </p:nvSpPr>
        <p:spPr>
          <a:xfrm>
            <a:off x="590700" y="1071693"/>
            <a:ext cx="7616188" cy="830997"/>
          </a:xfrm>
          <a:prstGeom prst="rect">
            <a:avLst/>
          </a:prstGeom>
        </p:spPr>
        <p:txBody>
          <a:bodyPr wrap="none">
            <a:spAutoFit/>
          </a:bodyPr>
          <a:lstStyle/>
          <a:p>
            <a:pPr marL="342900" indent="-342900">
              <a:buFont typeface="Arial" panose="020B0604020202020204" pitchFamily="34" charset="0"/>
              <a:buChar char="•"/>
            </a:pPr>
            <a:r>
              <a:rPr lang="en-US" sz="2400" dirty="0">
                <a:latin typeface="Source Sans Pro Light" panose="020B0403030403020204" pitchFamily="34" charset="0"/>
                <a:ea typeface="Source Sans Pro Light" panose="020B0403030403020204" pitchFamily="34" charset="0"/>
              </a:rPr>
              <a:t>A new category of software</a:t>
            </a:r>
          </a:p>
          <a:p>
            <a:pPr marL="342900" indent="-342900">
              <a:buFont typeface="Arial" panose="020B0604020202020204" pitchFamily="34" charset="0"/>
              <a:buChar char="•"/>
            </a:pPr>
            <a:r>
              <a:rPr lang="en-US" sz="2400" dirty="0">
                <a:latin typeface="Source Sans Pro Light" panose="020B0403030403020204" pitchFamily="34" charset="0"/>
                <a:ea typeface="Source Sans Pro Light" panose="020B0403030403020204" pitchFamily="34" charset="0"/>
              </a:rPr>
              <a:t>A single system of action (Email, phone call, meeting etc.)</a:t>
            </a:r>
          </a:p>
        </p:txBody>
      </p:sp>
      <p:sp>
        <p:nvSpPr>
          <p:cNvPr id="3" name="TextBox 2">
            <a:extLst>
              <a:ext uri="{FF2B5EF4-FFF2-40B4-BE49-F238E27FC236}">
                <a16:creationId xmlns:a16="http://schemas.microsoft.com/office/drawing/2014/main" id="{B42FFA02-173E-C041-8048-0FE7243B20FC}"/>
              </a:ext>
            </a:extLst>
          </p:cNvPr>
          <p:cNvSpPr txBox="1"/>
          <p:nvPr/>
        </p:nvSpPr>
        <p:spPr>
          <a:xfrm>
            <a:off x="3939616" y="1966197"/>
            <a:ext cx="772111" cy="307777"/>
          </a:xfrm>
          <a:prstGeom prst="rect">
            <a:avLst/>
          </a:prstGeom>
          <a:noFill/>
        </p:spPr>
        <p:txBody>
          <a:bodyPr wrap="square" rtlCol="0">
            <a:spAutoFit/>
          </a:bodyPr>
          <a:lstStyle/>
          <a:p>
            <a:r>
              <a:rPr lang="en-US" dirty="0"/>
              <a:t>Reps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pic>
        <p:nvPicPr>
          <p:cNvPr id="280" name="Google Shape;280;p53"/>
          <p:cNvPicPr preferRelativeResize="0"/>
          <p:nvPr/>
        </p:nvPicPr>
        <p:blipFill rotWithShape="1">
          <a:blip r:embed="rId3">
            <a:alphaModFix/>
          </a:blip>
          <a:srcRect t="27325" b="34230"/>
          <a:stretch/>
        </p:blipFill>
        <p:spPr>
          <a:xfrm>
            <a:off x="7626700" y="3947865"/>
            <a:ext cx="1296701" cy="249247"/>
          </a:xfrm>
          <a:prstGeom prst="rect">
            <a:avLst/>
          </a:prstGeom>
          <a:noFill/>
          <a:ln>
            <a:noFill/>
          </a:ln>
        </p:spPr>
      </p:pic>
      <p:pic>
        <p:nvPicPr>
          <p:cNvPr id="281" name="Google Shape;281;p53"/>
          <p:cNvPicPr preferRelativeResize="0"/>
          <p:nvPr/>
        </p:nvPicPr>
        <p:blipFill rotWithShape="1">
          <a:blip r:embed="rId4">
            <a:alphaModFix/>
          </a:blip>
          <a:srcRect t="32364" b="43599"/>
          <a:stretch/>
        </p:blipFill>
        <p:spPr>
          <a:xfrm>
            <a:off x="2062049" y="938025"/>
            <a:ext cx="1296693" cy="311676"/>
          </a:xfrm>
          <a:prstGeom prst="rect">
            <a:avLst/>
          </a:prstGeom>
          <a:noFill/>
          <a:ln>
            <a:noFill/>
          </a:ln>
        </p:spPr>
      </p:pic>
      <p:pic>
        <p:nvPicPr>
          <p:cNvPr id="282" name="Google Shape;282;p53"/>
          <p:cNvPicPr preferRelativeResize="0"/>
          <p:nvPr/>
        </p:nvPicPr>
        <p:blipFill>
          <a:blip r:embed="rId5">
            <a:alphaModFix/>
          </a:blip>
          <a:stretch>
            <a:fillRect/>
          </a:stretch>
        </p:blipFill>
        <p:spPr>
          <a:xfrm>
            <a:off x="4970652" y="3516819"/>
            <a:ext cx="1175643" cy="213181"/>
          </a:xfrm>
          <a:prstGeom prst="rect">
            <a:avLst/>
          </a:prstGeom>
          <a:noFill/>
          <a:ln>
            <a:noFill/>
          </a:ln>
        </p:spPr>
      </p:pic>
      <p:pic>
        <p:nvPicPr>
          <p:cNvPr id="283" name="Google Shape;283;p53"/>
          <p:cNvPicPr preferRelativeResize="0"/>
          <p:nvPr/>
        </p:nvPicPr>
        <p:blipFill>
          <a:blip r:embed="rId6">
            <a:alphaModFix/>
          </a:blip>
          <a:stretch>
            <a:fillRect/>
          </a:stretch>
        </p:blipFill>
        <p:spPr>
          <a:xfrm>
            <a:off x="3999351" y="3423448"/>
            <a:ext cx="727211" cy="311675"/>
          </a:xfrm>
          <a:prstGeom prst="rect">
            <a:avLst/>
          </a:prstGeom>
          <a:noFill/>
          <a:ln>
            <a:noFill/>
          </a:ln>
        </p:spPr>
      </p:pic>
      <p:grpSp>
        <p:nvGrpSpPr>
          <p:cNvPr id="284" name="Google Shape;284;p53"/>
          <p:cNvGrpSpPr/>
          <p:nvPr/>
        </p:nvGrpSpPr>
        <p:grpSpPr>
          <a:xfrm>
            <a:off x="331834" y="294066"/>
            <a:ext cx="8488219" cy="447878"/>
            <a:chOff x="599146" y="287157"/>
            <a:chExt cx="11317626" cy="597170"/>
          </a:xfrm>
        </p:grpSpPr>
        <p:pic>
          <p:nvPicPr>
            <p:cNvPr id="285" name="Google Shape;285;p53" descr="Image result for cloudera logo"/>
            <p:cNvPicPr preferRelativeResize="0"/>
            <p:nvPr/>
          </p:nvPicPr>
          <p:blipFill rotWithShape="1">
            <a:blip r:embed="rId7">
              <a:alphaModFix/>
            </a:blip>
            <a:srcRect/>
            <a:stretch/>
          </p:blipFill>
          <p:spPr>
            <a:xfrm>
              <a:off x="7351586" y="483188"/>
              <a:ext cx="1118096" cy="205109"/>
            </a:xfrm>
            <a:prstGeom prst="rect">
              <a:avLst/>
            </a:prstGeom>
            <a:noFill/>
            <a:ln>
              <a:noFill/>
            </a:ln>
          </p:spPr>
        </p:pic>
        <p:pic>
          <p:nvPicPr>
            <p:cNvPr id="286" name="Google Shape;286;p53" descr="Image result for adroll logo"/>
            <p:cNvPicPr preferRelativeResize="0"/>
            <p:nvPr/>
          </p:nvPicPr>
          <p:blipFill rotWithShape="1">
            <a:blip r:embed="rId8">
              <a:alphaModFix/>
            </a:blip>
            <a:srcRect/>
            <a:stretch/>
          </p:blipFill>
          <p:spPr>
            <a:xfrm>
              <a:off x="2633043" y="410940"/>
              <a:ext cx="903312" cy="349604"/>
            </a:xfrm>
            <a:prstGeom prst="rect">
              <a:avLst/>
            </a:prstGeom>
            <a:noFill/>
            <a:ln>
              <a:noFill/>
            </a:ln>
          </p:spPr>
        </p:pic>
        <p:pic>
          <p:nvPicPr>
            <p:cNvPr id="287" name="Google Shape;287;p53" descr="Image result for zuora logo"/>
            <p:cNvPicPr preferRelativeResize="0"/>
            <p:nvPr/>
          </p:nvPicPr>
          <p:blipFill rotWithShape="1">
            <a:blip r:embed="rId9">
              <a:alphaModFix/>
            </a:blip>
            <a:srcRect/>
            <a:stretch/>
          </p:blipFill>
          <p:spPr>
            <a:xfrm>
              <a:off x="4718056" y="484755"/>
              <a:ext cx="897701" cy="201974"/>
            </a:xfrm>
            <a:prstGeom prst="rect">
              <a:avLst/>
            </a:prstGeom>
            <a:noFill/>
            <a:ln>
              <a:noFill/>
            </a:ln>
          </p:spPr>
        </p:pic>
        <p:pic>
          <p:nvPicPr>
            <p:cNvPr id="288" name="Google Shape;288;p53" descr="Image result for century link logo"/>
            <p:cNvPicPr preferRelativeResize="0"/>
            <p:nvPr/>
          </p:nvPicPr>
          <p:blipFill rotWithShape="1">
            <a:blip r:embed="rId10">
              <a:alphaModFix/>
            </a:blip>
            <a:srcRect/>
            <a:stretch/>
          </p:blipFill>
          <p:spPr>
            <a:xfrm>
              <a:off x="599146" y="410447"/>
              <a:ext cx="1722134" cy="350591"/>
            </a:xfrm>
            <a:prstGeom prst="rect">
              <a:avLst/>
            </a:prstGeom>
            <a:noFill/>
            <a:ln>
              <a:noFill/>
            </a:ln>
          </p:spPr>
        </p:pic>
        <p:pic>
          <p:nvPicPr>
            <p:cNvPr id="289" name="Google Shape;289;p53" descr="Image result for adobe logo"/>
            <p:cNvPicPr preferRelativeResize="0"/>
            <p:nvPr/>
          </p:nvPicPr>
          <p:blipFill rotWithShape="1">
            <a:blip r:embed="rId11">
              <a:alphaModFix/>
            </a:blip>
            <a:srcRect/>
            <a:stretch/>
          </p:blipFill>
          <p:spPr>
            <a:xfrm>
              <a:off x="3848118" y="306655"/>
              <a:ext cx="558175" cy="558175"/>
            </a:xfrm>
            <a:prstGeom prst="rect">
              <a:avLst/>
            </a:prstGeom>
            <a:noFill/>
            <a:ln>
              <a:noFill/>
            </a:ln>
          </p:spPr>
        </p:pic>
        <p:pic>
          <p:nvPicPr>
            <p:cNvPr id="290" name="Google Shape;290;p53" descr="Image result for zillow logo"/>
            <p:cNvPicPr preferRelativeResize="0"/>
            <p:nvPr/>
          </p:nvPicPr>
          <p:blipFill rotWithShape="1">
            <a:blip r:embed="rId12">
              <a:alphaModFix/>
            </a:blip>
            <a:srcRect/>
            <a:stretch/>
          </p:blipFill>
          <p:spPr>
            <a:xfrm>
              <a:off x="5927520" y="433952"/>
              <a:ext cx="1112303" cy="303581"/>
            </a:xfrm>
            <a:prstGeom prst="rect">
              <a:avLst/>
            </a:prstGeom>
            <a:noFill/>
            <a:ln>
              <a:noFill/>
            </a:ln>
          </p:spPr>
        </p:pic>
        <p:pic>
          <p:nvPicPr>
            <p:cNvPr id="291" name="Google Shape;291;p53" descr="Image result for appdynamics logo"/>
            <p:cNvPicPr preferRelativeResize="0"/>
            <p:nvPr/>
          </p:nvPicPr>
          <p:blipFill rotWithShape="1">
            <a:blip r:embed="rId13">
              <a:alphaModFix/>
            </a:blip>
            <a:srcRect/>
            <a:stretch/>
          </p:blipFill>
          <p:spPr>
            <a:xfrm>
              <a:off x="8781445" y="418715"/>
              <a:ext cx="1339368" cy="334054"/>
            </a:xfrm>
            <a:prstGeom prst="rect">
              <a:avLst/>
            </a:prstGeom>
            <a:noFill/>
            <a:ln>
              <a:noFill/>
            </a:ln>
          </p:spPr>
        </p:pic>
        <p:pic>
          <p:nvPicPr>
            <p:cNvPr id="292" name="Google Shape;292;p53" descr="Image result for docusign logo"/>
            <p:cNvPicPr preferRelativeResize="0"/>
            <p:nvPr/>
          </p:nvPicPr>
          <p:blipFill rotWithShape="1">
            <a:blip r:embed="rId14">
              <a:alphaModFix/>
            </a:blip>
            <a:srcRect/>
            <a:stretch/>
          </p:blipFill>
          <p:spPr>
            <a:xfrm>
              <a:off x="10432579" y="287157"/>
              <a:ext cx="1484193" cy="597170"/>
            </a:xfrm>
            <a:prstGeom prst="rect">
              <a:avLst/>
            </a:prstGeom>
            <a:noFill/>
            <a:ln>
              <a:noFill/>
            </a:ln>
          </p:spPr>
        </p:pic>
      </p:grpSp>
      <p:grpSp>
        <p:nvGrpSpPr>
          <p:cNvPr id="293" name="Google Shape;293;p53"/>
          <p:cNvGrpSpPr/>
          <p:nvPr/>
        </p:nvGrpSpPr>
        <p:grpSpPr>
          <a:xfrm>
            <a:off x="413747" y="843761"/>
            <a:ext cx="8324395" cy="3332709"/>
            <a:chOff x="577334" y="950867"/>
            <a:chExt cx="11099193" cy="4443613"/>
          </a:xfrm>
        </p:grpSpPr>
        <p:pic>
          <p:nvPicPr>
            <p:cNvPr id="294" name="Google Shape;294;p53" descr="Image result for domo technology logo"/>
            <p:cNvPicPr preferRelativeResize="0"/>
            <p:nvPr/>
          </p:nvPicPr>
          <p:blipFill rotWithShape="1">
            <a:blip r:embed="rId15">
              <a:alphaModFix/>
            </a:blip>
            <a:srcRect/>
            <a:stretch/>
          </p:blipFill>
          <p:spPr>
            <a:xfrm>
              <a:off x="1951055" y="1058468"/>
              <a:ext cx="531166" cy="531166"/>
            </a:xfrm>
            <a:prstGeom prst="rect">
              <a:avLst/>
            </a:prstGeom>
            <a:noFill/>
            <a:ln>
              <a:noFill/>
            </a:ln>
          </p:spPr>
        </p:pic>
        <p:pic>
          <p:nvPicPr>
            <p:cNvPr id="295" name="Google Shape;295;p53" descr="Image result for pandora logo"/>
            <p:cNvPicPr preferRelativeResize="0"/>
            <p:nvPr/>
          </p:nvPicPr>
          <p:blipFill rotWithShape="1">
            <a:blip r:embed="rId16">
              <a:alphaModFix/>
            </a:blip>
            <a:srcRect/>
            <a:stretch/>
          </p:blipFill>
          <p:spPr>
            <a:xfrm>
              <a:off x="4765148" y="1238500"/>
              <a:ext cx="1253815" cy="171102"/>
            </a:xfrm>
            <a:prstGeom prst="rect">
              <a:avLst/>
            </a:prstGeom>
            <a:noFill/>
            <a:ln>
              <a:noFill/>
            </a:ln>
          </p:spPr>
        </p:pic>
        <p:pic>
          <p:nvPicPr>
            <p:cNvPr id="296" name="Google Shape;296;p53" descr="Image result for glassdoor logo"/>
            <p:cNvPicPr preferRelativeResize="0"/>
            <p:nvPr/>
          </p:nvPicPr>
          <p:blipFill rotWithShape="1">
            <a:blip r:embed="rId17">
              <a:alphaModFix/>
            </a:blip>
            <a:srcRect/>
            <a:stretch/>
          </p:blipFill>
          <p:spPr>
            <a:xfrm>
              <a:off x="8728566" y="1200546"/>
              <a:ext cx="1187242" cy="247011"/>
            </a:xfrm>
            <a:prstGeom prst="rect">
              <a:avLst/>
            </a:prstGeom>
            <a:noFill/>
            <a:ln>
              <a:noFill/>
            </a:ln>
          </p:spPr>
        </p:pic>
        <p:pic>
          <p:nvPicPr>
            <p:cNvPr id="297" name="Google Shape;297;p53" descr="Image result for okta logo"/>
            <p:cNvPicPr preferRelativeResize="0"/>
            <p:nvPr/>
          </p:nvPicPr>
          <p:blipFill rotWithShape="1">
            <a:blip r:embed="rId18">
              <a:alphaModFix/>
            </a:blip>
            <a:srcRect/>
            <a:stretch/>
          </p:blipFill>
          <p:spPr>
            <a:xfrm>
              <a:off x="577334" y="1181352"/>
              <a:ext cx="755349" cy="285398"/>
            </a:xfrm>
            <a:prstGeom prst="rect">
              <a:avLst/>
            </a:prstGeom>
            <a:noFill/>
            <a:ln>
              <a:noFill/>
            </a:ln>
          </p:spPr>
        </p:pic>
        <p:pic>
          <p:nvPicPr>
            <p:cNvPr id="298" name="Google Shape;298;p53" descr="Image result for percolate logo"/>
            <p:cNvPicPr preferRelativeResize="0"/>
            <p:nvPr/>
          </p:nvPicPr>
          <p:blipFill rotWithShape="1">
            <a:blip r:embed="rId19">
              <a:alphaModFix/>
            </a:blip>
            <a:srcRect/>
            <a:stretch/>
          </p:blipFill>
          <p:spPr>
            <a:xfrm>
              <a:off x="4847568" y="5207156"/>
              <a:ext cx="1284072" cy="187324"/>
            </a:xfrm>
            <a:prstGeom prst="rect">
              <a:avLst/>
            </a:prstGeom>
            <a:noFill/>
            <a:ln>
              <a:noFill/>
            </a:ln>
          </p:spPr>
        </p:pic>
        <p:pic>
          <p:nvPicPr>
            <p:cNvPr id="299" name="Google Shape;299;p53" descr="Image result for pluralsight"/>
            <p:cNvPicPr preferRelativeResize="0"/>
            <p:nvPr/>
          </p:nvPicPr>
          <p:blipFill rotWithShape="1">
            <a:blip r:embed="rId20">
              <a:alphaModFix/>
            </a:blip>
            <a:srcRect/>
            <a:stretch/>
          </p:blipFill>
          <p:spPr>
            <a:xfrm>
              <a:off x="10432579" y="950867"/>
              <a:ext cx="1243948" cy="746369"/>
            </a:xfrm>
            <a:prstGeom prst="rect">
              <a:avLst/>
            </a:prstGeom>
            <a:noFill/>
            <a:ln>
              <a:noFill/>
            </a:ln>
          </p:spPr>
        </p:pic>
      </p:grpSp>
      <p:grpSp>
        <p:nvGrpSpPr>
          <p:cNvPr id="300" name="Google Shape;300;p53"/>
          <p:cNvGrpSpPr/>
          <p:nvPr/>
        </p:nvGrpSpPr>
        <p:grpSpPr>
          <a:xfrm>
            <a:off x="188984" y="1539075"/>
            <a:ext cx="8485392" cy="2728001"/>
            <a:chOff x="91526" y="1825472"/>
            <a:chExt cx="11313856" cy="3637335"/>
          </a:xfrm>
        </p:grpSpPr>
        <p:grpSp>
          <p:nvGrpSpPr>
            <p:cNvPr id="301" name="Google Shape;301;p53"/>
            <p:cNvGrpSpPr/>
            <p:nvPr/>
          </p:nvGrpSpPr>
          <p:grpSpPr>
            <a:xfrm>
              <a:off x="6039127" y="1825472"/>
              <a:ext cx="1421015" cy="591330"/>
              <a:chOff x="8026088" y="5189240"/>
              <a:chExt cx="1682073" cy="699964"/>
            </a:xfrm>
          </p:grpSpPr>
          <p:pic>
            <p:nvPicPr>
              <p:cNvPr id="302" name="Google Shape;302;p53" descr="Image result for surveymonkey logo"/>
              <p:cNvPicPr preferRelativeResize="0"/>
              <p:nvPr/>
            </p:nvPicPr>
            <p:blipFill rotWithShape="1">
              <a:blip r:embed="rId21">
                <a:alphaModFix/>
              </a:blip>
              <a:srcRect/>
              <a:stretch/>
            </p:blipFill>
            <p:spPr>
              <a:xfrm>
                <a:off x="8604738" y="5189240"/>
                <a:ext cx="625371" cy="340612"/>
              </a:xfrm>
              <a:prstGeom prst="rect">
                <a:avLst/>
              </a:prstGeom>
              <a:noFill/>
              <a:ln>
                <a:noFill/>
              </a:ln>
            </p:spPr>
          </p:pic>
          <p:pic>
            <p:nvPicPr>
              <p:cNvPr id="303" name="Google Shape;303;p53" descr="Image result for surveymonkey logo"/>
              <p:cNvPicPr preferRelativeResize="0"/>
              <p:nvPr/>
            </p:nvPicPr>
            <p:blipFill rotWithShape="1">
              <a:blip r:embed="rId22">
                <a:alphaModFix/>
              </a:blip>
              <a:srcRect/>
              <a:stretch/>
            </p:blipFill>
            <p:spPr>
              <a:xfrm>
                <a:off x="8026088" y="5529852"/>
                <a:ext cx="1682073" cy="359352"/>
              </a:xfrm>
              <a:prstGeom prst="rect">
                <a:avLst/>
              </a:prstGeom>
              <a:noFill/>
              <a:ln>
                <a:noFill/>
              </a:ln>
            </p:spPr>
          </p:pic>
        </p:grpSp>
        <p:pic>
          <p:nvPicPr>
            <p:cNvPr id="304" name="Google Shape;304;p53" descr="Image result for wrike logo"/>
            <p:cNvPicPr preferRelativeResize="0"/>
            <p:nvPr/>
          </p:nvPicPr>
          <p:blipFill rotWithShape="1">
            <a:blip r:embed="rId23">
              <a:alphaModFix/>
            </a:blip>
            <a:srcRect/>
            <a:stretch/>
          </p:blipFill>
          <p:spPr>
            <a:xfrm>
              <a:off x="10703724" y="1998151"/>
              <a:ext cx="701658" cy="245994"/>
            </a:xfrm>
            <a:prstGeom prst="rect">
              <a:avLst/>
            </a:prstGeom>
            <a:noFill/>
            <a:ln>
              <a:noFill/>
            </a:ln>
          </p:spPr>
        </p:pic>
        <p:pic>
          <p:nvPicPr>
            <p:cNvPr id="305" name="Google Shape;305;p53" descr="Image result for jive logo"/>
            <p:cNvPicPr preferRelativeResize="0"/>
            <p:nvPr/>
          </p:nvPicPr>
          <p:blipFill rotWithShape="1">
            <a:blip r:embed="rId24">
              <a:alphaModFix/>
            </a:blip>
            <a:srcRect/>
            <a:stretch/>
          </p:blipFill>
          <p:spPr>
            <a:xfrm>
              <a:off x="7912166" y="1959242"/>
              <a:ext cx="643087" cy="323813"/>
            </a:xfrm>
            <a:prstGeom prst="rect">
              <a:avLst/>
            </a:prstGeom>
            <a:noFill/>
            <a:ln>
              <a:noFill/>
            </a:ln>
          </p:spPr>
        </p:pic>
        <p:pic>
          <p:nvPicPr>
            <p:cNvPr id="306" name="Google Shape;306;p53" descr="Image result for sumologic logo"/>
            <p:cNvPicPr preferRelativeResize="0"/>
            <p:nvPr/>
          </p:nvPicPr>
          <p:blipFill rotWithShape="1">
            <a:blip r:embed="rId25">
              <a:alphaModFix/>
            </a:blip>
            <a:srcRect/>
            <a:stretch/>
          </p:blipFill>
          <p:spPr>
            <a:xfrm>
              <a:off x="9007261" y="2006951"/>
              <a:ext cx="1244458" cy="228395"/>
            </a:xfrm>
            <a:prstGeom prst="rect">
              <a:avLst/>
            </a:prstGeom>
            <a:noFill/>
            <a:ln>
              <a:noFill/>
            </a:ln>
          </p:spPr>
        </p:pic>
        <p:pic>
          <p:nvPicPr>
            <p:cNvPr id="307" name="Google Shape;307;p53" descr="Image result for onelogin logo"/>
            <p:cNvPicPr preferRelativeResize="0"/>
            <p:nvPr/>
          </p:nvPicPr>
          <p:blipFill rotWithShape="1">
            <a:blip r:embed="rId26">
              <a:alphaModFix/>
            </a:blip>
            <a:srcRect/>
            <a:stretch/>
          </p:blipFill>
          <p:spPr>
            <a:xfrm>
              <a:off x="91526" y="1972781"/>
              <a:ext cx="1200936" cy="296701"/>
            </a:xfrm>
            <a:prstGeom prst="rect">
              <a:avLst/>
            </a:prstGeom>
            <a:noFill/>
            <a:ln>
              <a:noFill/>
            </a:ln>
          </p:spPr>
        </p:pic>
        <p:pic>
          <p:nvPicPr>
            <p:cNvPr id="308" name="Google Shape;308;p53" descr="Image result for insight squared logo"/>
            <p:cNvPicPr preferRelativeResize="0"/>
            <p:nvPr/>
          </p:nvPicPr>
          <p:blipFill rotWithShape="1">
            <a:blip r:embed="rId27">
              <a:alphaModFix/>
            </a:blip>
            <a:srcRect/>
            <a:stretch/>
          </p:blipFill>
          <p:spPr>
            <a:xfrm>
              <a:off x="6240379" y="5067298"/>
              <a:ext cx="1827133" cy="395509"/>
            </a:xfrm>
            <a:prstGeom prst="rect">
              <a:avLst/>
            </a:prstGeom>
            <a:noFill/>
            <a:ln>
              <a:noFill/>
            </a:ln>
          </p:spPr>
        </p:pic>
      </p:grpSp>
      <p:grpSp>
        <p:nvGrpSpPr>
          <p:cNvPr id="309" name="Google Shape;309;p53"/>
          <p:cNvGrpSpPr/>
          <p:nvPr/>
        </p:nvGrpSpPr>
        <p:grpSpPr>
          <a:xfrm>
            <a:off x="379195" y="3315640"/>
            <a:ext cx="8393498" cy="361772"/>
            <a:chOff x="453024" y="4474646"/>
            <a:chExt cx="11191330" cy="482363"/>
          </a:xfrm>
        </p:grpSpPr>
        <p:pic>
          <p:nvPicPr>
            <p:cNvPr id="310" name="Google Shape;310;p53" descr="Image result for twilio logo"/>
            <p:cNvPicPr preferRelativeResize="0"/>
            <p:nvPr/>
          </p:nvPicPr>
          <p:blipFill rotWithShape="1">
            <a:blip r:embed="rId28">
              <a:alphaModFix/>
            </a:blip>
            <a:srcRect/>
            <a:stretch/>
          </p:blipFill>
          <p:spPr>
            <a:xfrm>
              <a:off x="453024" y="4595242"/>
              <a:ext cx="1099395" cy="331111"/>
            </a:xfrm>
            <a:prstGeom prst="rect">
              <a:avLst/>
            </a:prstGeom>
            <a:noFill/>
            <a:ln>
              <a:noFill/>
            </a:ln>
          </p:spPr>
        </p:pic>
        <p:pic>
          <p:nvPicPr>
            <p:cNvPr id="311" name="Google Shape;311;p53" descr="Image result for instructure logo"/>
            <p:cNvPicPr preferRelativeResize="0"/>
            <p:nvPr/>
          </p:nvPicPr>
          <p:blipFill rotWithShape="1">
            <a:blip r:embed="rId29">
              <a:alphaModFix/>
            </a:blip>
            <a:srcRect b="56259"/>
            <a:stretch/>
          </p:blipFill>
          <p:spPr>
            <a:xfrm>
              <a:off x="1957490" y="4681649"/>
              <a:ext cx="1437406" cy="158296"/>
            </a:xfrm>
            <a:prstGeom prst="rect">
              <a:avLst/>
            </a:prstGeom>
            <a:noFill/>
            <a:ln>
              <a:noFill/>
            </a:ln>
          </p:spPr>
        </p:pic>
        <p:pic>
          <p:nvPicPr>
            <p:cNvPr id="312" name="Google Shape;312;p53" descr="Image result for earthlink logo"/>
            <p:cNvPicPr preferRelativeResize="0"/>
            <p:nvPr/>
          </p:nvPicPr>
          <p:blipFill rotWithShape="1">
            <a:blip r:embed="rId30">
              <a:alphaModFix/>
            </a:blip>
            <a:srcRect/>
            <a:stretch/>
          </p:blipFill>
          <p:spPr>
            <a:xfrm>
              <a:off x="3799967" y="4474646"/>
              <a:ext cx="979344" cy="482363"/>
            </a:xfrm>
            <a:prstGeom prst="rect">
              <a:avLst/>
            </a:prstGeom>
            <a:noFill/>
            <a:ln>
              <a:noFill/>
            </a:ln>
          </p:spPr>
        </p:pic>
        <p:pic>
          <p:nvPicPr>
            <p:cNvPr id="313" name="Google Shape;313;p53" descr="Image result for datastax logo"/>
            <p:cNvPicPr preferRelativeResize="0"/>
            <p:nvPr/>
          </p:nvPicPr>
          <p:blipFill rotWithShape="1">
            <a:blip r:embed="rId31">
              <a:alphaModFix/>
            </a:blip>
            <a:srcRect/>
            <a:stretch/>
          </p:blipFill>
          <p:spPr>
            <a:xfrm>
              <a:off x="8403979" y="4596483"/>
              <a:ext cx="1605370" cy="328629"/>
            </a:xfrm>
            <a:prstGeom prst="rect">
              <a:avLst/>
            </a:prstGeom>
            <a:noFill/>
            <a:ln>
              <a:noFill/>
            </a:ln>
          </p:spPr>
        </p:pic>
        <p:pic>
          <p:nvPicPr>
            <p:cNvPr id="314" name="Google Shape;314;p53" descr="Image result for progress software logo"/>
            <p:cNvPicPr preferRelativeResize="0"/>
            <p:nvPr/>
          </p:nvPicPr>
          <p:blipFill rotWithShape="1">
            <a:blip r:embed="rId32">
              <a:alphaModFix/>
            </a:blip>
            <a:srcRect/>
            <a:stretch/>
          </p:blipFill>
          <p:spPr>
            <a:xfrm>
              <a:off x="10414422" y="4616420"/>
              <a:ext cx="1229932" cy="288755"/>
            </a:xfrm>
            <a:prstGeom prst="rect">
              <a:avLst/>
            </a:prstGeom>
            <a:noFill/>
            <a:ln>
              <a:noFill/>
            </a:ln>
          </p:spPr>
        </p:pic>
      </p:grpSp>
      <p:grpSp>
        <p:nvGrpSpPr>
          <p:cNvPr id="315" name="Google Shape;315;p53"/>
          <p:cNvGrpSpPr/>
          <p:nvPr/>
        </p:nvGrpSpPr>
        <p:grpSpPr>
          <a:xfrm>
            <a:off x="1805477" y="3869171"/>
            <a:ext cx="5540936" cy="474099"/>
            <a:chOff x="2352990" y="5152824"/>
            <a:chExt cx="7387914" cy="632132"/>
          </a:xfrm>
        </p:grpSpPr>
        <p:pic>
          <p:nvPicPr>
            <p:cNvPr id="316" name="Google Shape;316;p53" descr="Image result for infor logo"/>
            <p:cNvPicPr preferRelativeResize="0"/>
            <p:nvPr/>
          </p:nvPicPr>
          <p:blipFill rotWithShape="1">
            <a:blip r:embed="rId33">
              <a:alphaModFix/>
            </a:blip>
            <a:srcRect/>
            <a:stretch/>
          </p:blipFill>
          <p:spPr>
            <a:xfrm>
              <a:off x="2352990" y="5152824"/>
              <a:ext cx="632132" cy="632132"/>
            </a:xfrm>
            <a:prstGeom prst="rect">
              <a:avLst/>
            </a:prstGeom>
            <a:noFill/>
            <a:ln>
              <a:noFill/>
            </a:ln>
          </p:spPr>
        </p:pic>
        <p:pic>
          <p:nvPicPr>
            <p:cNvPr id="317" name="Google Shape;317;p53" descr="Image result for segment logo"/>
            <p:cNvPicPr preferRelativeResize="0"/>
            <p:nvPr/>
          </p:nvPicPr>
          <p:blipFill rotWithShape="1">
            <a:blip r:embed="rId34">
              <a:alphaModFix/>
            </a:blip>
            <a:srcRect/>
            <a:stretch/>
          </p:blipFill>
          <p:spPr>
            <a:xfrm>
              <a:off x="3404908" y="5333442"/>
              <a:ext cx="1056249" cy="270897"/>
            </a:xfrm>
            <a:prstGeom prst="rect">
              <a:avLst/>
            </a:prstGeom>
            <a:noFill/>
            <a:ln>
              <a:noFill/>
            </a:ln>
          </p:spPr>
        </p:pic>
        <p:pic>
          <p:nvPicPr>
            <p:cNvPr id="318" name="Google Shape;318;p53" descr="Image result for clearbit logo"/>
            <p:cNvPicPr preferRelativeResize="0"/>
            <p:nvPr/>
          </p:nvPicPr>
          <p:blipFill rotWithShape="1">
            <a:blip r:embed="rId35">
              <a:alphaModFix/>
            </a:blip>
            <a:srcRect/>
            <a:stretch/>
          </p:blipFill>
          <p:spPr>
            <a:xfrm>
              <a:off x="8399866" y="5314445"/>
              <a:ext cx="1341039" cy="308891"/>
            </a:xfrm>
            <a:prstGeom prst="rect">
              <a:avLst/>
            </a:prstGeom>
            <a:noFill/>
            <a:ln>
              <a:noFill/>
            </a:ln>
          </p:spPr>
        </p:pic>
      </p:grpSp>
      <p:pic>
        <p:nvPicPr>
          <p:cNvPr id="319" name="Google Shape;319;p53" descr="Image result for talend logo"/>
          <p:cNvPicPr preferRelativeResize="0"/>
          <p:nvPr/>
        </p:nvPicPr>
        <p:blipFill rotWithShape="1">
          <a:blip r:embed="rId36">
            <a:alphaModFix/>
          </a:blip>
          <a:srcRect/>
          <a:stretch/>
        </p:blipFill>
        <p:spPr>
          <a:xfrm>
            <a:off x="7787014" y="4467574"/>
            <a:ext cx="961040" cy="384416"/>
          </a:xfrm>
          <a:prstGeom prst="rect">
            <a:avLst/>
          </a:prstGeom>
          <a:noFill/>
          <a:ln>
            <a:noFill/>
          </a:ln>
        </p:spPr>
      </p:pic>
      <p:pic>
        <p:nvPicPr>
          <p:cNvPr id="320" name="Google Shape;320;p53"/>
          <p:cNvPicPr preferRelativeResize="0"/>
          <p:nvPr/>
        </p:nvPicPr>
        <p:blipFill rotWithShape="1">
          <a:blip r:embed="rId37">
            <a:alphaModFix/>
          </a:blip>
          <a:srcRect/>
          <a:stretch/>
        </p:blipFill>
        <p:spPr>
          <a:xfrm>
            <a:off x="3113424" y="4191100"/>
            <a:ext cx="1061943" cy="952401"/>
          </a:xfrm>
          <a:prstGeom prst="rect">
            <a:avLst/>
          </a:prstGeom>
          <a:noFill/>
          <a:ln>
            <a:noFill/>
          </a:ln>
        </p:spPr>
      </p:pic>
      <p:grpSp>
        <p:nvGrpSpPr>
          <p:cNvPr id="321" name="Google Shape;321;p53"/>
          <p:cNvGrpSpPr/>
          <p:nvPr/>
        </p:nvGrpSpPr>
        <p:grpSpPr>
          <a:xfrm>
            <a:off x="362704" y="2774751"/>
            <a:ext cx="8426480" cy="377550"/>
            <a:chOff x="364078" y="3706051"/>
            <a:chExt cx="11235306" cy="503400"/>
          </a:xfrm>
        </p:grpSpPr>
        <p:pic>
          <p:nvPicPr>
            <p:cNvPr id="322" name="Google Shape;322;p53" descr="Image result for mongoDB logo"/>
            <p:cNvPicPr preferRelativeResize="0"/>
            <p:nvPr/>
          </p:nvPicPr>
          <p:blipFill rotWithShape="1">
            <a:blip r:embed="rId38">
              <a:alphaModFix/>
            </a:blip>
            <a:srcRect/>
            <a:stretch/>
          </p:blipFill>
          <p:spPr>
            <a:xfrm>
              <a:off x="364078" y="3755209"/>
              <a:ext cx="1496468" cy="405085"/>
            </a:xfrm>
            <a:prstGeom prst="rect">
              <a:avLst/>
            </a:prstGeom>
            <a:noFill/>
            <a:ln>
              <a:noFill/>
            </a:ln>
          </p:spPr>
        </p:pic>
        <p:pic>
          <p:nvPicPr>
            <p:cNvPr id="323" name="Google Shape;323;p53" descr="Image result for invision logo"/>
            <p:cNvPicPr preferRelativeResize="0"/>
            <p:nvPr/>
          </p:nvPicPr>
          <p:blipFill rotWithShape="1">
            <a:blip r:embed="rId39">
              <a:alphaModFix/>
            </a:blip>
            <a:srcRect t="25062" b="27925"/>
            <a:stretch/>
          </p:blipFill>
          <p:spPr>
            <a:xfrm>
              <a:off x="2287686" y="3706051"/>
              <a:ext cx="1070794" cy="503400"/>
            </a:xfrm>
            <a:prstGeom prst="rect">
              <a:avLst/>
            </a:prstGeom>
            <a:noFill/>
            <a:ln>
              <a:noFill/>
            </a:ln>
          </p:spPr>
        </p:pic>
        <p:pic>
          <p:nvPicPr>
            <p:cNvPr id="324" name="Google Shape;324;p53" descr="Image result for showpad logo"/>
            <p:cNvPicPr preferRelativeResize="0"/>
            <p:nvPr/>
          </p:nvPicPr>
          <p:blipFill rotWithShape="1">
            <a:blip r:embed="rId40">
              <a:alphaModFix/>
            </a:blip>
            <a:srcRect/>
            <a:stretch/>
          </p:blipFill>
          <p:spPr>
            <a:xfrm>
              <a:off x="10115365" y="3772685"/>
              <a:ext cx="1484019" cy="370132"/>
            </a:xfrm>
            <a:prstGeom prst="rect">
              <a:avLst/>
            </a:prstGeom>
            <a:noFill/>
            <a:ln>
              <a:noFill/>
            </a:ln>
          </p:spPr>
        </p:pic>
      </p:grpSp>
      <p:pic>
        <p:nvPicPr>
          <p:cNvPr id="325" name="Google Shape;325;p53"/>
          <p:cNvPicPr preferRelativeResize="0"/>
          <p:nvPr/>
        </p:nvPicPr>
        <p:blipFill>
          <a:blip r:embed="rId41">
            <a:alphaModFix/>
          </a:blip>
          <a:stretch>
            <a:fillRect/>
          </a:stretch>
        </p:blipFill>
        <p:spPr>
          <a:xfrm>
            <a:off x="5509425" y="4427650"/>
            <a:ext cx="1030299" cy="539426"/>
          </a:xfrm>
          <a:prstGeom prst="rect">
            <a:avLst/>
          </a:prstGeom>
          <a:noFill/>
          <a:ln>
            <a:noFill/>
          </a:ln>
        </p:spPr>
      </p:pic>
      <p:pic>
        <p:nvPicPr>
          <p:cNvPr id="326" name="Google Shape;326;p53"/>
          <p:cNvPicPr preferRelativeResize="0"/>
          <p:nvPr/>
        </p:nvPicPr>
        <p:blipFill>
          <a:blip r:embed="rId42">
            <a:alphaModFix/>
          </a:blip>
          <a:stretch>
            <a:fillRect/>
          </a:stretch>
        </p:blipFill>
        <p:spPr>
          <a:xfrm>
            <a:off x="1226015" y="1630950"/>
            <a:ext cx="924313" cy="311674"/>
          </a:xfrm>
          <a:prstGeom prst="rect">
            <a:avLst/>
          </a:prstGeom>
          <a:noFill/>
          <a:ln>
            <a:noFill/>
          </a:ln>
        </p:spPr>
      </p:pic>
      <p:pic>
        <p:nvPicPr>
          <p:cNvPr id="327" name="Google Shape;327;p53"/>
          <p:cNvPicPr preferRelativeResize="0"/>
          <p:nvPr/>
        </p:nvPicPr>
        <p:blipFill>
          <a:blip r:embed="rId43">
            <a:alphaModFix/>
          </a:blip>
          <a:stretch>
            <a:fillRect/>
          </a:stretch>
        </p:blipFill>
        <p:spPr>
          <a:xfrm>
            <a:off x="1854525" y="4591996"/>
            <a:ext cx="1030300" cy="210738"/>
          </a:xfrm>
          <a:prstGeom prst="rect">
            <a:avLst/>
          </a:prstGeom>
          <a:noFill/>
          <a:ln>
            <a:noFill/>
          </a:ln>
        </p:spPr>
      </p:pic>
      <p:pic>
        <p:nvPicPr>
          <p:cNvPr id="328" name="Google Shape;328;p53"/>
          <p:cNvPicPr preferRelativeResize="0"/>
          <p:nvPr/>
        </p:nvPicPr>
        <p:blipFill>
          <a:blip r:embed="rId44">
            <a:alphaModFix/>
          </a:blip>
          <a:stretch>
            <a:fillRect/>
          </a:stretch>
        </p:blipFill>
        <p:spPr>
          <a:xfrm>
            <a:off x="6364826" y="2754917"/>
            <a:ext cx="1175644" cy="429565"/>
          </a:xfrm>
          <a:prstGeom prst="rect">
            <a:avLst/>
          </a:prstGeom>
          <a:noFill/>
          <a:ln>
            <a:noFill/>
          </a:ln>
        </p:spPr>
      </p:pic>
      <p:pic>
        <p:nvPicPr>
          <p:cNvPr id="329" name="Google Shape;329;p53"/>
          <p:cNvPicPr preferRelativeResize="0"/>
          <p:nvPr/>
        </p:nvPicPr>
        <p:blipFill>
          <a:blip r:embed="rId45">
            <a:alphaModFix/>
          </a:blip>
          <a:stretch>
            <a:fillRect/>
          </a:stretch>
        </p:blipFill>
        <p:spPr>
          <a:xfrm>
            <a:off x="257475" y="2206000"/>
            <a:ext cx="1370351" cy="247499"/>
          </a:xfrm>
          <a:prstGeom prst="rect">
            <a:avLst/>
          </a:prstGeom>
          <a:noFill/>
          <a:ln>
            <a:noFill/>
          </a:ln>
        </p:spPr>
      </p:pic>
      <p:pic>
        <p:nvPicPr>
          <p:cNvPr id="330" name="Google Shape;330;p53"/>
          <p:cNvPicPr preferRelativeResize="0"/>
          <p:nvPr/>
        </p:nvPicPr>
        <p:blipFill>
          <a:blip r:embed="rId46">
            <a:alphaModFix/>
          </a:blip>
          <a:stretch>
            <a:fillRect/>
          </a:stretch>
        </p:blipFill>
        <p:spPr>
          <a:xfrm>
            <a:off x="2438275" y="1525413"/>
            <a:ext cx="522750" cy="522750"/>
          </a:xfrm>
          <a:prstGeom prst="rect">
            <a:avLst/>
          </a:prstGeom>
          <a:noFill/>
          <a:ln>
            <a:noFill/>
          </a:ln>
        </p:spPr>
      </p:pic>
      <p:pic>
        <p:nvPicPr>
          <p:cNvPr id="331" name="Google Shape;331;p53"/>
          <p:cNvPicPr preferRelativeResize="0"/>
          <p:nvPr/>
        </p:nvPicPr>
        <p:blipFill>
          <a:blip r:embed="rId47">
            <a:alphaModFix/>
          </a:blip>
          <a:stretch>
            <a:fillRect/>
          </a:stretch>
        </p:blipFill>
        <p:spPr>
          <a:xfrm>
            <a:off x="3054075" y="1397413"/>
            <a:ext cx="1370350" cy="685241"/>
          </a:xfrm>
          <a:prstGeom prst="rect">
            <a:avLst/>
          </a:prstGeom>
          <a:noFill/>
          <a:ln>
            <a:noFill/>
          </a:ln>
        </p:spPr>
      </p:pic>
      <p:pic>
        <p:nvPicPr>
          <p:cNvPr id="332" name="Google Shape;332;p53"/>
          <p:cNvPicPr preferRelativeResize="0"/>
          <p:nvPr/>
        </p:nvPicPr>
        <p:blipFill>
          <a:blip r:embed="rId48">
            <a:alphaModFix/>
          </a:blip>
          <a:stretch>
            <a:fillRect/>
          </a:stretch>
        </p:blipFill>
        <p:spPr>
          <a:xfrm>
            <a:off x="4970646" y="984674"/>
            <a:ext cx="1030303" cy="311677"/>
          </a:xfrm>
          <a:prstGeom prst="rect">
            <a:avLst/>
          </a:prstGeom>
          <a:noFill/>
          <a:ln>
            <a:noFill/>
          </a:ln>
        </p:spPr>
      </p:pic>
      <p:grpSp>
        <p:nvGrpSpPr>
          <p:cNvPr id="333" name="Google Shape;333;p53"/>
          <p:cNvGrpSpPr/>
          <p:nvPr/>
        </p:nvGrpSpPr>
        <p:grpSpPr>
          <a:xfrm>
            <a:off x="1967691" y="2205129"/>
            <a:ext cx="6478077" cy="2679958"/>
            <a:chOff x="1908909" y="2931601"/>
            <a:chExt cx="8637435" cy="3573278"/>
          </a:xfrm>
        </p:grpSpPr>
        <p:pic>
          <p:nvPicPr>
            <p:cNvPr id="334" name="Google Shape;334;p53" descr="Image result for discoverorg logo"/>
            <p:cNvPicPr preferRelativeResize="0"/>
            <p:nvPr/>
          </p:nvPicPr>
          <p:blipFill rotWithShape="1">
            <a:blip r:embed="rId49">
              <a:alphaModFix/>
            </a:blip>
            <a:srcRect/>
            <a:stretch/>
          </p:blipFill>
          <p:spPr>
            <a:xfrm>
              <a:off x="8291226" y="6038168"/>
              <a:ext cx="1251267" cy="466711"/>
            </a:xfrm>
            <a:prstGeom prst="rect">
              <a:avLst/>
            </a:prstGeom>
            <a:noFill/>
            <a:ln>
              <a:noFill/>
            </a:ln>
          </p:spPr>
        </p:pic>
        <p:pic>
          <p:nvPicPr>
            <p:cNvPr id="335" name="Google Shape;335;p53" descr="Image result for opengov logo"/>
            <p:cNvPicPr preferRelativeResize="0"/>
            <p:nvPr/>
          </p:nvPicPr>
          <p:blipFill rotWithShape="1">
            <a:blip r:embed="rId50">
              <a:alphaModFix/>
            </a:blip>
            <a:srcRect/>
            <a:stretch/>
          </p:blipFill>
          <p:spPr>
            <a:xfrm>
              <a:off x="7933106" y="3023240"/>
              <a:ext cx="1178399" cy="257417"/>
            </a:xfrm>
            <a:prstGeom prst="rect">
              <a:avLst/>
            </a:prstGeom>
            <a:noFill/>
            <a:ln>
              <a:noFill/>
            </a:ln>
          </p:spPr>
        </p:pic>
        <p:pic>
          <p:nvPicPr>
            <p:cNvPr id="336" name="Google Shape;336;p53" descr="Image result for zoom logo"/>
            <p:cNvPicPr preferRelativeResize="0"/>
            <p:nvPr/>
          </p:nvPicPr>
          <p:blipFill rotWithShape="1">
            <a:blip r:embed="rId51">
              <a:alphaModFix/>
            </a:blip>
            <a:srcRect/>
            <a:stretch/>
          </p:blipFill>
          <p:spPr>
            <a:xfrm>
              <a:off x="9684479" y="3053594"/>
              <a:ext cx="861865" cy="196708"/>
            </a:xfrm>
            <a:prstGeom prst="rect">
              <a:avLst/>
            </a:prstGeom>
            <a:noFill/>
            <a:ln>
              <a:noFill/>
            </a:ln>
          </p:spPr>
        </p:pic>
        <p:pic>
          <p:nvPicPr>
            <p:cNvPr id="337" name="Google Shape;337;p53" descr="Image result for chef logo"/>
            <p:cNvPicPr preferRelativeResize="0"/>
            <p:nvPr/>
          </p:nvPicPr>
          <p:blipFill rotWithShape="1">
            <a:blip r:embed="rId52">
              <a:alphaModFix/>
            </a:blip>
            <a:srcRect/>
            <a:stretch/>
          </p:blipFill>
          <p:spPr>
            <a:xfrm>
              <a:off x="1908909" y="2931601"/>
              <a:ext cx="568024" cy="558175"/>
            </a:xfrm>
            <a:prstGeom prst="rect">
              <a:avLst/>
            </a:prstGeom>
            <a:noFill/>
            <a:ln>
              <a:noFill/>
            </a:ln>
          </p:spPr>
        </p:pic>
      </p:grpSp>
      <p:pic>
        <p:nvPicPr>
          <p:cNvPr id="338" name="Google Shape;338;p53"/>
          <p:cNvPicPr preferRelativeResize="0"/>
          <p:nvPr/>
        </p:nvPicPr>
        <p:blipFill>
          <a:blip r:embed="rId53">
            <a:alphaModFix/>
          </a:blip>
          <a:stretch>
            <a:fillRect/>
          </a:stretch>
        </p:blipFill>
        <p:spPr>
          <a:xfrm>
            <a:off x="349550" y="4015000"/>
            <a:ext cx="1175650" cy="220599"/>
          </a:xfrm>
          <a:prstGeom prst="rect">
            <a:avLst/>
          </a:prstGeom>
          <a:noFill/>
          <a:ln>
            <a:noFill/>
          </a:ln>
        </p:spPr>
      </p:pic>
      <p:pic>
        <p:nvPicPr>
          <p:cNvPr id="339" name="Google Shape;339;p53"/>
          <p:cNvPicPr preferRelativeResize="0"/>
          <p:nvPr/>
        </p:nvPicPr>
        <p:blipFill>
          <a:blip r:embed="rId54">
            <a:alphaModFix/>
          </a:blip>
          <a:stretch>
            <a:fillRect/>
          </a:stretch>
        </p:blipFill>
        <p:spPr>
          <a:xfrm>
            <a:off x="299975" y="4539550"/>
            <a:ext cx="1402146" cy="311675"/>
          </a:xfrm>
          <a:prstGeom prst="rect">
            <a:avLst/>
          </a:prstGeom>
          <a:noFill/>
          <a:ln>
            <a:noFill/>
          </a:ln>
        </p:spPr>
      </p:pic>
      <p:pic>
        <p:nvPicPr>
          <p:cNvPr id="340" name="Google Shape;340;p53"/>
          <p:cNvPicPr preferRelativeResize="0"/>
          <p:nvPr/>
        </p:nvPicPr>
        <p:blipFill>
          <a:blip r:embed="rId55">
            <a:alphaModFix/>
          </a:blip>
          <a:stretch>
            <a:fillRect/>
          </a:stretch>
        </p:blipFill>
        <p:spPr>
          <a:xfrm>
            <a:off x="4273575" y="4630700"/>
            <a:ext cx="1061951" cy="232001"/>
          </a:xfrm>
          <a:prstGeom prst="rect">
            <a:avLst/>
          </a:prstGeom>
          <a:noFill/>
          <a:ln>
            <a:noFill/>
          </a:ln>
        </p:spPr>
      </p:pic>
      <p:sp>
        <p:nvSpPr>
          <p:cNvPr id="2" name="TextBox 1">
            <a:extLst>
              <a:ext uri="{FF2B5EF4-FFF2-40B4-BE49-F238E27FC236}">
                <a16:creationId xmlns:a16="http://schemas.microsoft.com/office/drawing/2014/main" id="{DE901C1D-92B9-9540-A4DF-9647605F3D40}"/>
              </a:ext>
            </a:extLst>
          </p:cNvPr>
          <p:cNvSpPr txBox="1"/>
          <p:nvPr/>
        </p:nvSpPr>
        <p:spPr>
          <a:xfrm>
            <a:off x="3000209" y="2331900"/>
            <a:ext cx="3072074" cy="646331"/>
          </a:xfrm>
          <a:prstGeom prst="rect">
            <a:avLst/>
          </a:prstGeom>
          <a:noFill/>
        </p:spPr>
        <p:txBody>
          <a:bodyPr wrap="square" rtlCol="0">
            <a:spAutoFit/>
          </a:bodyPr>
          <a:lstStyle/>
          <a:p>
            <a:r>
              <a:rPr lang="en-US" sz="1800" b="1" dirty="0">
                <a:solidFill>
                  <a:schemeClr val="tx1"/>
                </a:solidFill>
                <a:latin typeface="Source Sans Pro SemiBold" panose="020B0503030403020204" pitchFamily="34" charset="0"/>
                <a:ea typeface="Source Sans Pro SemiBold" panose="020B0503030403020204" pitchFamily="34" charset="0"/>
              </a:rPr>
              <a:t>Over 3000 organizations use</a:t>
            </a:r>
          </a:p>
          <a:p>
            <a:r>
              <a:rPr lang="en-US" sz="1800" b="1" dirty="0">
                <a:solidFill>
                  <a:schemeClr val="tx1"/>
                </a:solidFill>
                <a:latin typeface="Source Sans Pro SemiBold" panose="020B0503030403020204" pitchFamily="34" charset="0"/>
                <a:ea typeface="Source Sans Pro SemiBold" panose="020B0503030403020204" pitchFamily="34" charset="0"/>
              </a:rPr>
              <a:t>Outreach product daily</a:t>
            </a:r>
          </a:p>
        </p:txBody>
      </p:sp>
    </p:spTree>
    <p:extLst>
      <p:ext uri="{BB962C8B-B14F-4D97-AF65-F5344CB8AC3E}">
        <p14:creationId xmlns:p14="http://schemas.microsoft.com/office/powerpoint/2010/main" val="3974269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44D06-3E11-0341-B71E-D1C28BD40942}"/>
              </a:ext>
            </a:extLst>
          </p:cNvPr>
          <p:cNvSpPr>
            <a:spLocks noGrp="1"/>
          </p:cNvSpPr>
          <p:nvPr>
            <p:ph type="title"/>
          </p:nvPr>
        </p:nvSpPr>
        <p:spPr>
          <a:xfrm>
            <a:off x="471900" y="203640"/>
            <a:ext cx="7794276" cy="767699"/>
          </a:xfrm>
        </p:spPr>
        <p:txBody>
          <a:bodyPr/>
          <a:lstStyle/>
          <a:p>
            <a:r>
              <a:rPr lang="en-US" sz="2800" dirty="0"/>
              <a:t>Delivering Value Across the Customer Life Cycle</a:t>
            </a:r>
          </a:p>
        </p:txBody>
      </p:sp>
      <p:sp>
        <p:nvSpPr>
          <p:cNvPr id="5" name="Slide Number Placeholder 4">
            <a:extLst>
              <a:ext uri="{FF2B5EF4-FFF2-40B4-BE49-F238E27FC236}">
                <a16:creationId xmlns:a16="http://schemas.microsoft.com/office/drawing/2014/main" id="{2FFB9B0D-A8CA-CA47-B7CD-DEF6AC00F98F}"/>
              </a:ext>
            </a:extLst>
          </p:cNvPr>
          <p:cNvSpPr>
            <a:spLocks noGrp="1"/>
          </p:cNvSpPr>
          <p:nvPr>
            <p:ph type="sldNum" idx="12"/>
          </p:nvPr>
        </p:nvSpPr>
        <p:spPr/>
        <p:txBody>
          <a:bodyPr/>
          <a:lstStyle/>
          <a:p>
            <a:pPr marL="0" lvl="0" indent="0" algn="r" rtl="0">
              <a:spcBef>
                <a:spcPts val="0"/>
              </a:spcBef>
              <a:spcAft>
                <a:spcPts val="0"/>
              </a:spcAft>
              <a:buNone/>
            </a:pPr>
            <a:endParaRPr lang="en-US" dirty="0"/>
          </a:p>
        </p:txBody>
      </p:sp>
      <p:pic>
        <p:nvPicPr>
          <p:cNvPr id="8" name="Picture 7">
            <a:extLst>
              <a:ext uri="{FF2B5EF4-FFF2-40B4-BE49-F238E27FC236}">
                <a16:creationId xmlns:a16="http://schemas.microsoft.com/office/drawing/2014/main" id="{DB59A224-6028-4A42-B4FA-B710D8D948C1}"/>
              </a:ext>
            </a:extLst>
          </p:cNvPr>
          <p:cNvPicPr>
            <a:picLocks noChangeAspect="1"/>
          </p:cNvPicPr>
          <p:nvPr/>
        </p:nvPicPr>
        <p:blipFill>
          <a:blip r:embed="rId2"/>
          <a:stretch>
            <a:fillRect/>
          </a:stretch>
        </p:blipFill>
        <p:spPr>
          <a:xfrm>
            <a:off x="471900" y="967769"/>
            <a:ext cx="8028432" cy="3661929"/>
          </a:xfrm>
          <a:prstGeom prst="rect">
            <a:avLst/>
          </a:prstGeom>
        </p:spPr>
      </p:pic>
      <p:sp>
        <p:nvSpPr>
          <p:cNvPr id="3" name="TextBox 2">
            <a:extLst>
              <a:ext uri="{FF2B5EF4-FFF2-40B4-BE49-F238E27FC236}">
                <a16:creationId xmlns:a16="http://schemas.microsoft.com/office/drawing/2014/main" id="{357487F4-50AC-2049-AC70-1F9B51D4702E}"/>
              </a:ext>
            </a:extLst>
          </p:cNvPr>
          <p:cNvSpPr txBox="1"/>
          <p:nvPr/>
        </p:nvSpPr>
        <p:spPr>
          <a:xfrm>
            <a:off x="3178629" y="3960287"/>
            <a:ext cx="592183" cy="215444"/>
          </a:xfrm>
          <a:prstGeom prst="rect">
            <a:avLst/>
          </a:prstGeom>
          <a:noFill/>
        </p:spPr>
        <p:txBody>
          <a:bodyPr wrap="square" rtlCol="0">
            <a:spAutoFit/>
          </a:bodyPr>
          <a:lstStyle/>
          <a:p>
            <a:r>
              <a:rPr lang="en-US" sz="800" dirty="0">
                <a:latin typeface="Source Sans Pro Light" panose="020B0403030403020204" pitchFamily="34" charset="0"/>
                <a:ea typeface="Source Sans Pro Light" panose="020B0403030403020204" pitchFamily="34" charset="0"/>
              </a:rPr>
              <a:t>(Hunter)</a:t>
            </a:r>
          </a:p>
        </p:txBody>
      </p:sp>
    </p:spTree>
    <p:extLst>
      <p:ext uri="{BB962C8B-B14F-4D97-AF65-F5344CB8AC3E}">
        <p14:creationId xmlns:p14="http://schemas.microsoft.com/office/powerpoint/2010/main" val="174756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1"/>
        <p:cNvGrpSpPr/>
        <p:nvPr/>
      </p:nvGrpSpPr>
      <p:grpSpPr>
        <a:xfrm>
          <a:off x="0" y="0"/>
          <a:ext cx="0" cy="0"/>
          <a:chOff x="0" y="0"/>
          <a:chExt cx="0" cy="0"/>
        </a:xfrm>
      </p:grpSpPr>
      <p:pic>
        <p:nvPicPr>
          <p:cNvPr id="762" name="Google Shape;762;p97" descr="timeline.png"/>
          <p:cNvPicPr preferRelativeResize="0"/>
          <p:nvPr/>
        </p:nvPicPr>
        <p:blipFill rotWithShape="1">
          <a:blip r:embed="rId3">
            <a:alphaModFix/>
          </a:blip>
          <a:srcRect l="1644" r="381" b="1545"/>
          <a:stretch/>
        </p:blipFill>
        <p:spPr>
          <a:xfrm>
            <a:off x="324751" y="1088611"/>
            <a:ext cx="6304650" cy="2943894"/>
          </a:xfrm>
          <a:prstGeom prst="rect">
            <a:avLst/>
          </a:prstGeom>
          <a:noFill/>
          <a:ln>
            <a:noFill/>
          </a:ln>
        </p:spPr>
      </p:pic>
      <p:sp>
        <p:nvSpPr>
          <p:cNvPr id="763" name="Google Shape;763;p97"/>
          <p:cNvSpPr txBox="1">
            <a:spLocks noGrp="1"/>
          </p:cNvSpPr>
          <p:nvPr>
            <p:ph type="title"/>
          </p:nvPr>
        </p:nvSpPr>
        <p:spPr>
          <a:xfrm>
            <a:off x="130735" y="102800"/>
            <a:ext cx="8882529" cy="767700"/>
          </a:xfrm>
          <a:prstGeom prst="rect">
            <a:avLst/>
          </a:prstGeom>
          <a:noFill/>
          <a:ln>
            <a:noFill/>
          </a:ln>
        </p:spPr>
        <p:txBody>
          <a:bodyPr spcFirstLastPara="1" wrap="square" lIns="91425" tIns="91425" rIns="91425" bIns="91425" anchor="b" anchorCtr="0">
            <a:noAutofit/>
          </a:bodyPr>
          <a:lstStyle/>
          <a:p>
            <a:pPr lvl="0" algn="l"/>
            <a:r>
              <a:rPr lang="en-US" sz="2800" dirty="0"/>
              <a:t>SEP Encodes and Automates Sales Activities into Workflows</a:t>
            </a:r>
          </a:p>
        </p:txBody>
      </p:sp>
      <p:pic>
        <p:nvPicPr>
          <p:cNvPr id="764" name="Google Shape;764;p97"/>
          <p:cNvPicPr preferRelativeResize="0"/>
          <p:nvPr/>
        </p:nvPicPr>
        <p:blipFill rotWithShape="1">
          <a:blip r:embed="rId4">
            <a:alphaModFix/>
          </a:blip>
          <a:srcRect/>
          <a:stretch/>
        </p:blipFill>
        <p:spPr>
          <a:xfrm>
            <a:off x="1060996" y="1527360"/>
            <a:ext cx="648704" cy="652718"/>
          </a:xfrm>
          <a:prstGeom prst="rect">
            <a:avLst/>
          </a:prstGeom>
          <a:noFill/>
          <a:ln>
            <a:noFill/>
          </a:ln>
        </p:spPr>
      </p:pic>
      <p:pic>
        <p:nvPicPr>
          <p:cNvPr id="765" name="Google Shape;765;p97" descr="email-icon.png"/>
          <p:cNvPicPr preferRelativeResize="0"/>
          <p:nvPr/>
        </p:nvPicPr>
        <p:blipFill rotWithShape="1">
          <a:blip r:embed="rId5">
            <a:alphaModFix/>
          </a:blip>
          <a:srcRect/>
          <a:stretch/>
        </p:blipFill>
        <p:spPr>
          <a:xfrm>
            <a:off x="2747960" y="1587325"/>
            <a:ext cx="605689" cy="453552"/>
          </a:xfrm>
          <a:prstGeom prst="rect">
            <a:avLst/>
          </a:prstGeom>
          <a:noFill/>
          <a:ln>
            <a:noFill/>
          </a:ln>
        </p:spPr>
      </p:pic>
      <p:pic>
        <p:nvPicPr>
          <p:cNvPr id="766" name="Google Shape;766;p97"/>
          <p:cNvPicPr preferRelativeResize="0"/>
          <p:nvPr/>
        </p:nvPicPr>
        <p:blipFill rotWithShape="1">
          <a:blip r:embed="rId6">
            <a:alphaModFix/>
          </a:blip>
          <a:srcRect/>
          <a:stretch/>
        </p:blipFill>
        <p:spPr>
          <a:xfrm>
            <a:off x="3920385" y="1475132"/>
            <a:ext cx="411656" cy="414203"/>
          </a:xfrm>
          <a:prstGeom prst="rect">
            <a:avLst/>
          </a:prstGeom>
          <a:noFill/>
          <a:ln>
            <a:noFill/>
          </a:ln>
        </p:spPr>
      </p:pic>
      <p:pic>
        <p:nvPicPr>
          <p:cNvPr id="767" name="Google Shape;767;p97"/>
          <p:cNvPicPr preferRelativeResize="0"/>
          <p:nvPr/>
        </p:nvPicPr>
        <p:blipFill rotWithShape="1">
          <a:blip r:embed="rId4">
            <a:alphaModFix/>
          </a:blip>
          <a:srcRect/>
          <a:stretch/>
        </p:blipFill>
        <p:spPr>
          <a:xfrm>
            <a:off x="4893052" y="1379637"/>
            <a:ext cx="308099" cy="310004"/>
          </a:xfrm>
          <a:prstGeom prst="rect">
            <a:avLst/>
          </a:prstGeom>
          <a:noFill/>
          <a:ln>
            <a:noFill/>
          </a:ln>
        </p:spPr>
      </p:pic>
      <p:pic>
        <p:nvPicPr>
          <p:cNvPr id="768" name="Google Shape;768;p97" descr="email-icon.png"/>
          <p:cNvPicPr preferRelativeResize="0"/>
          <p:nvPr/>
        </p:nvPicPr>
        <p:blipFill rotWithShape="1">
          <a:blip r:embed="rId5">
            <a:alphaModFix/>
          </a:blip>
          <a:srcRect/>
          <a:stretch/>
        </p:blipFill>
        <p:spPr>
          <a:xfrm>
            <a:off x="5592487" y="1410601"/>
            <a:ext cx="264884" cy="198337"/>
          </a:xfrm>
          <a:prstGeom prst="rect">
            <a:avLst/>
          </a:prstGeom>
          <a:noFill/>
          <a:ln>
            <a:noFill/>
          </a:ln>
        </p:spPr>
      </p:pic>
      <p:sp>
        <p:nvSpPr>
          <p:cNvPr id="769" name="Google Shape;769;p97"/>
          <p:cNvSpPr txBox="1"/>
          <p:nvPr/>
        </p:nvSpPr>
        <p:spPr>
          <a:xfrm>
            <a:off x="552648" y="2345211"/>
            <a:ext cx="1665300" cy="41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Day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Arial"/>
              <a:buNone/>
            </a:pPr>
            <a:r>
              <a:rPr lang="en" sz="1200" b="1" i="0" u="none" strike="noStrike" cap="none">
                <a:solidFill>
                  <a:srgbClr val="FFFFFF"/>
                </a:solidFill>
                <a:latin typeface="Arial"/>
                <a:ea typeface="Arial"/>
                <a:cs typeface="Arial"/>
                <a:sym typeface="Arial"/>
              </a:rPr>
              <a:t>Phone Call</a:t>
            </a:r>
            <a:endParaRPr sz="1400" b="0" i="0" u="none" strike="noStrike" cap="none">
              <a:solidFill>
                <a:srgbClr val="000000"/>
              </a:solidFill>
              <a:latin typeface="Arial"/>
              <a:ea typeface="Arial"/>
              <a:cs typeface="Arial"/>
              <a:sym typeface="Arial"/>
            </a:endParaRPr>
          </a:p>
        </p:txBody>
      </p:sp>
      <p:sp>
        <p:nvSpPr>
          <p:cNvPr id="770" name="Google Shape;770;p97"/>
          <p:cNvSpPr txBox="1"/>
          <p:nvPr/>
        </p:nvSpPr>
        <p:spPr>
          <a:xfrm>
            <a:off x="2218089" y="2180066"/>
            <a:ext cx="1665300" cy="41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200"/>
              <a:buFont typeface="Arial"/>
              <a:buNone/>
            </a:pPr>
            <a:r>
              <a:rPr lang="en" sz="1200" b="0" i="0" u="none" strike="noStrike" cap="none">
                <a:solidFill>
                  <a:srgbClr val="FFFFFF"/>
                </a:solidFill>
                <a:latin typeface="Arial"/>
                <a:ea typeface="Arial"/>
                <a:cs typeface="Arial"/>
                <a:sym typeface="Arial"/>
              </a:rPr>
              <a:t>Day 1</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200"/>
              <a:buFont typeface="Arial"/>
              <a:buNone/>
            </a:pPr>
            <a:r>
              <a:rPr lang="en" sz="1200" b="1" i="0" u="none" strike="noStrike" cap="none">
                <a:solidFill>
                  <a:srgbClr val="FFFFFF"/>
                </a:solidFill>
                <a:latin typeface="Arial"/>
                <a:ea typeface="Arial"/>
                <a:cs typeface="Arial"/>
                <a:sym typeface="Arial"/>
              </a:rPr>
              <a:t>Email</a:t>
            </a:r>
            <a:endParaRPr sz="1400" b="0" i="0" u="none" strike="noStrike" cap="none">
              <a:solidFill>
                <a:srgbClr val="000000"/>
              </a:solidFill>
              <a:latin typeface="Arial"/>
              <a:ea typeface="Arial"/>
              <a:cs typeface="Arial"/>
              <a:sym typeface="Arial"/>
            </a:endParaRPr>
          </a:p>
        </p:txBody>
      </p:sp>
      <p:sp>
        <p:nvSpPr>
          <p:cNvPr id="771" name="Google Shape;771;p97"/>
          <p:cNvSpPr txBox="1"/>
          <p:nvPr/>
        </p:nvSpPr>
        <p:spPr>
          <a:xfrm>
            <a:off x="3332015" y="1929492"/>
            <a:ext cx="1665300" cy="41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000"/>
              <a:buFont typeface="Arial"/>
              <a:buNone/>
            </a:pPr>
            <a:r>
              <a:rPr lang="en" sz="1000" b="0" i="0" u="none" strike="noStrike" cap="none" dirty="0">
                <a:solidFill>
                  <a:srgbClr val="FFFFFF"/>
                </a:solidFill>
                <a:latin typeface="Arial"/>
                <a:ea typeface="Arial"/>
                <a:cs typeface="Arial"/>
                <a:sym typeface="Arial"/>
              </a:rPr>
              <a:t>Day 3</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1000"/>
              <a:buFont typeface="Arial"/>
              <a:buNone/>
            </a:pPr>
            <a:r>
              <a:rPr lang="en" sz="1000" b="1" i="0" u="none" strike="noStrike" cap="none" dirty="0">
                <a:solidFill>
                  <a:srgbClr val="FFFFFF"/>
                </a:solidFill>
                <a:latin typeface="Arial"/>
                <a:ea typeface="Arial"/>
                <a:cs typeface="Arial"/>
                <a:sym typeface="Arial"/>
              </a:rPr>
              <a:t>LinkedIn</a:t>
            </a:r>
            <a:endParaRPr sz="1400" b="0" i="0" u="none" strike="noStrike" cap="none" dirty="0">
              <a:solidFill>
                <a:srgbClr val="000000"/>
              </a:solidFill>
              <a:latin typeface="Arial"/>
              <a:ea typeface="Arial"/>
              <a:cs typeface="Arial"/>
              <a:sym typeface="Arial"/>
            </a:endParaRPr>
          </a:p>
        </p:txBody>
      </p:sp>
      <p:sp>
        <p:nvSpPr>
          <p:cNvPr id="772" name="Google Shape;772;p97"/>
          <p:cNvSpPr txBox="1"/>
          <p:nvPr/>
        </p:nvSpPr>
        <p:spPr>
          <a:xfrm>
            <a:off x="4215362" y="1722492"/>
            <a:ext cx="1665300" cy="41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800"/>
              <a:buFont typeface="Arial"/>
              <a:buNone/>
            </a:pPr>
            <a:r>
              <a:rPr lang="en" sz="800" b="0" i="0" u="none" strike="noStrike" cap="none" dirty="0">
                <a:solidFill>
                  <a:srgbClr val="FFFFFF"/>
                </a:solidFill>
                <a:latin typeface="Arial"/>
                <a:ea typeface="Arial"/>
                <a:cs typeface="Arial"/>
                <a:sym typeface="Arial"/>
              </a:rPr>
              <a:t>Day 5</a:t>
            </a: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800"/>
              <a:buFont typeface="Arial"/>
              <a:buNone/>
            </a:pPr>
            <a:r>
              <a:rPr lang="en" sz="800" b="1" i="0" u="none" strike="noStrike" cap="none" dirty="0">
                <a:solidFill>
                  <a:srgbClr val="FFFFFF"/>
                </a:solidFill>
                <a:latin typeface="Arial"/>
                <a:ea typeface="Arial"/>
                <a:cs typeface="Arial"/>
                <a:sym typeface="Arial"/>
              </a:rPr>
              <a:t>Phone</a:t>
            </a:r>
            <a:endParaRPr sz="1400" b="0" i="0" u="none" strike="noStrike" cap="none" dirty="0">
              <a:solidFill>
                <a:srgbClr val="000000"/>
              </a:solidFill>
              <a:latin typeface="Arial"/>
              <a:ea typeface="Arial"/>
              <a:cs typeface="Arial"/>
              <a:sym typeface="Arial"/>
            </a:endParaRPr>
          </a:p>
        </p:txBody>
      </p:sp>
      <p:sp>
        <p:nvSpPr>
          <p:cNvPr id="773" name="Google Shape;773;p97"/>
          <p:cNvSpPr txBox="1"/>
          <p:nvPr/>
        </p:nvSpPr>
        <p:spPr>
          <a:xfrm>
            <a:off x="4877426" y="1578268"/>
            <a:ext cx="1665300" cy="414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600"/>
              <a:buFont typeface="Arial"/>
              <a:buNone/>
            </a:pPr>
            <a:r>
              <a:rPr lang="en" sz="600" b="0" i="0" u="none" strike="noStrike" cap="none">
                <a:solidFill>
                  <a:srgbClr val="FFFFFF"/>
                </a:solidFill>
                <a:latin typeface="Arial"/>
                <a:ea typeface="Arial"/>
                <a:cs typeface="Arial"/>
                <a:sym typeface="Arial"/>
              </a:rPr>
              <a:t>Day 5</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600"/>
              <a:buFont typeface="Arial"/>
              <a:buNone/>
            </a:pPr>
            <a:r>
              <a:rPr lang="en" sz="600" b="1" i="0" u="none" strike="noStrike" cap="none">
                <a:solidFill>
                  <a:srgbClr val="FFFFFF"/>
                </a:solidFill>
                <a:latin typeface="Arial"/>
                <a:ea typeface="Arial"/>
                <a:cs typeface="Arial"/>
                <a:sym typeface="Arial"/>
              </a:rPr>
              <a:t>Email</a:t>
            </a:r>
            <a:endParaRPr sz="1400" b="0" i="0" u="none" strike="noStrike" cap="none">
              <a:solidFill>
                <a:srgbClr val="000000"/>
              </a:solidFill>
              <a:latin typeface="Arial"/>
              <a:ea typeface="Arial"/>
              <a:cs typeface="Arial"/>
              <a:sym typeface="Arial"/>
            </a:endParaRPr>
          </a:p>
        </p:txBody>
      </p:sp>
      <p:pic>
        <p:nvPicPr>
          <p:cNvPr id="774" name="Google Shape;774;p97" descr="email-icon.png"/>
          <p:cNvPicPr preferRelativeResize="0"/>
          <p:nvPr/>
        </p:nvPicPr>
        <p:blipFill rotWithShape="1">
          <a:blip r:embed="rId5">
            <a:alphaModFix/>
          </a:blip>
          <a:srcRect/>
          <a:stretch/>
        </p:blipFill>
        <p:spPr>
          <a:xfrm>
            <a:off x="8266050" y="888600"/>
            <a:ext cx="206175" cy="155125"/>
          </a:xfrm>
          <a:prstGeom prst="rect">
            <a:avLst/>
          </a:prstGeom>
          <a:noFill/>
          <a:ln>
            <a:noFill/>
          </a:ln>
        </p:spPr>
      </p:pic>
      <p:pic>
        <p:nvPicPr>
          <p:cNvPr id="775" name="Google Shape;775;p97"/>
          <p:cNvPicPr preferRelativeResize="0"/>
          <p:nvPr/>
        </p:nvPicPr>
        <p:blipFill rotWithShape="1">
          <a:blip r:embed="rId4">
            <a:alphaModFix/>
          </a:blip>
          <a:srcRect/>
          <a:stretch/>
        </p:blipFill>
        <p:spPr>
          <a:xfrm>
            <a:off x="8729081" y="782778"/>
            <a:ext cx="153449" cy="155124"/>
          </a:xfrm>
          <a:prstGeom prst="rect">
            <a:avLst/>
          </a:prstGeom>
          <a:noFill/>
          <a:ln>
            <a:noFill/>
          </a:ln>
        </p:spPr>
      </p:pic>
      <p:sp>
        <p:nvSpPr>
          <p:cNvPr id="777" name="Google Shape;777;p97"/>
          <p:cNvSpPr txBox="1"/>
          <p:nvPr/>
        </p:nvSpPr>
        <p:spPr>
          <a:xfrm>
            <a:off x="1709700" y="3415969"/>
            <a:ext cx="5480549" cy="1709466"/>
          </a:xfrm>
          <a:prstGeom prst="rect">
            <a:avLst/>
          </a:prstGeom>
          <a:noFill/>
          <a:ln>
            <a:noFill/>
          </a:ln>
        </p:spPr>
        <p:txBody>
          <a:bodyPr spcFirstLastPara="1" wrap="square" lIns="91425" tIns="91425" rIns="91425" bIns="91425" anchor="t" anchorCtr="0">
            <a:noAutofit/>
          </a:bodyPr>
          <a:lstStyle/>
          <a:p>
            <a:pPr marL="285750" indent="-285750">
              <a:buFont typeface="Wingdings" pitchFamily="2" charset="2"/>
              <a:buChar char="Ø"/>
            </a:pPr>
            <a:r>
              <a:rPr lang="en-US" sz="1800" dirty="0">
                <a:latin typeface="Source Sans Pro Light" panose="020B0403030403020204" pitchFamily="34" charset="0"/>
                <a:ea typeface="Source Sans Pro Light" panose="020B0403030403020204" pitchFamily="34" charset="0"/>
              </a:rPr>
              <a:t>Automates execution and capture of activities (e.g., emails) and records in a CRM.</a:t>
            </a:r>
          </a:p>
          <a:p>
            <a:pPr marL="285750" indent="-285750">
              <a:buFont typeface="Wingdings" pitchFamily="2" charset="2"/>
              <a:buChar char="Ø"/>
            </a:pPr>
            <a:endParaRPr lang="en-US" sz="1800" dirty="0">
              <a:latin typeface="Source Sans Pro Light" panose="020B0403030403020204" pitchFamily="34" charset="0"/>
              <a:ea typeface="Source Sans Pro Light" panose="020B0403030403020204" pitchFamily="34" charset="0"/>
            </a:endParaRPr>
          </a:p>
          <a:p>
            <a:pPr marL="285750" indent="-285750">
              <a:buFont typeface="Wingdings" pitchFamily="2" charset="2"/>
              <a:buChar char="Ø"/>
            </a:pPr>
            <a:r>
              <a:rPr lang="en-US" sz="1800" dirty="0">
                <a:latin typeface="Source Sans Pro Light" panose="020B0403030403020204" pitchFamily="34" charset="0"/>
                <a:ea typeface="Source Sans Pro Light" panose="020B0403030403020204" pitchFamily="34" charset="0"/>
              </a:rPr>
              <a:t>Schedules and reminds the rep when it is the right time to do the manual tasks (e.g. phone call, custom manual email)</a:t>
            </a:r>
          </a:p>
          <a:p>
            <a:pPr marL="0" marR="0" lvl="0" indent="0" algn="l" rtl="0">
              <a:lnSpc>
                <a:spcPct val="100000"/>
              </a:lnSpc>
              <a:spcBef>
                <a:spcPts val="500"/>
              </a:spcBef>
              <a:spcAft>
                <a:spcPts val="500"/>
              </a:spcAft>
              <a:buClr>
                <a:srgbClr val="000000"/>
              </a:buClr>
              <a:buSzPts val="1200"/>
              <a:buFont typeface="Arial"/>
              <a:buNone/>
            </a:pPr>
            <a:endParaRPr sz="1200" b="0" i="0" u="none" strike="noStrike" cap="none" dirty="0">
              <a:solidFill>
                <a:srgbClr val="000000"/>
              </a:solidFill>
              <a:latin typeface="Source Sans Pro Light"/>
              <a:ea typeface="Source Sans Pro Light"/>
              <a:cs typeface="Source Sans Pro Light"/>
              <a:sym typeface="Source Sans Pro Light"/>
            </a:endParaRPr>
          </a:p>
        </p:txBody>
      </p:sp>
      <p:sp>
        <p:nvSpPr>
          <p:cNvPr id="2" name="TextBox 1">
            <a:extLst>
              <a:ext uri="{FF2B5EF4-FFF2-40B4-BE49-F238E27FC236}">
                <a16:creationId xmlns:a16="http://schemas.microsoft.com/office/drawing/2014/main" id="{A03F57BC-3C6F-6F49-AC53-CF3C4AB1D18E}"/>
              </a:ext>
            </a:extLst>
          </p:cNvPr>
          <p:cNvSpPr txBox="1"/>
          <p:nvPr/>
        </p:nvSpPr>
        <p:spPr>
          <a:xfrm>
            <a:off x="6934061" y="1037694"/>
            <a:ext cx="2068519" cy="2246769"/>
          </a:xfrm>
          <a:prstGeom prst="rect">
            <a:avLst/>
          </a:prstGeom>
          <a:noFill/>
        </p:spPr>
        <p:txBody>
          <a:bodyPr wrap="square" rtlCol="0">
            <a:spAutoFit/>
          </a:bodyPr>
          <a:lstStyle/>
          <a:p>
            <a:pPr marL="285750" indent="-285750">
              <a:buFont typeface="Wingdings" pitchFamily="2" charset="2"/>
              <a:buChar char="Ø"/>
            </a:pPr>
            <a:endParaRPr lang="en-US" dirty="0"/>
          </a:p>
          <a:p>
            <a:pPr marL="285750" indent="-285750">
              <a:buFont typeface="Wingdings" pitchFamily="2" charset="2"/>
              <a:buChar char="v"/>
            </a:pPr>
            <a:r>
              <a:rPr lang="en-US" sz="1800" dirty="0">
                <a:latin typeface="Source Sans Pro Light" panose="020B0403030403020204" pitchFamily="34" charset="0"/>
                <a:ea typeface="Source Sans Pro Light" panose="020B0403030403020204" pitchFamily="34" charset="0"/>
              </a:rPr>
              <a:t>Enables reps to perform one-on-one personalized outreach to up to 10x more prospects than before. </a:t>
            </a:r>
            <a:endParaRPr lang="en-US" sz="1800" dirty="0">
              <a:latin typeface="Source Sans Pro Light"/>
              <a:ea typeface="Source Sans Pro Light"/>
              <a:cs typeface="Source Sans Pro Light"/>
              <a:sym typeface="Source Sans Pro Light"/>
            </a:endParaRPr>
          </a:p>
        </p:txBody>
      </p:sp>
    </p:spTree>
    <p:extLst>
      <p:ext uri="{BB962C8B-B14F-4D97-AF65-F5344CB8AC3E}">
        <p14:creationId xmlns:p14="http://schemas.microsoft.com/office/powerpoint/2010/main" val="1170438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4"/>
          <p:cNvSpPr txBox="1">
            <a:spLocks noGrp="1"/>
          </p:cNvSpPr>
          <p:nvPr>
            <p:ph type="ctrTitle"/>
          </p:nvPr>
        </p:nvSpPr>
        <p:spPr>
          <a:xfrm>
            <a:off x="1941800" y="2007510"/>
            <a:ext cx="6655200" cy="93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FFFFF"/>
              </a:buClr>
              <a:buFont typeface="Lato Light"/>
              <a:buNone/>
            </a:pPr>
            <a:r>
              <a:rPr lang="en-US" dirty="0"/>
              <a:t>Problem: </a:t>
            </a:r>
            <a:br>
              <a:rPr lang="en-US" dirty="0"/>
            </a:br>
            <a:r>
              <a:rPr lang="en-US" dirty="0"/>
              <a:t>Email Intent Classification @ SEP</a:t>
            </a:r>
            <a:endParaRPr dirty="0"/>
          </a:p>
        </p:txBody>
      </p:sp>
    </p:spTree>
  </p:cSld>
  <p:clrMapOvr>
    <a:masterClrMapping/>
  </p:clrMapOvr>
</p:sld>
</file>

<file path=ppt/theme/theme1.xml><?xml version="1.0" encoding="utf-8"?>
<a:theme xmlns:a="http://schemas.openxmlformats.org/drawingml/2006/main" name="material">
  <a:themeElements>
    <a:clrScheme name="Outreach Brand Colors">
      <a:dk1>
        <a:srgbClr val="5850FF"/>
      </a:dk1>
      <a:lt1>
        <a:srgbClr val="FFFFFF"/>
      </a:lt1>
      <a:dk2>
        <a:srgbClr val="413CCE"/>
      </a:dk2>
      <a:lt2>
        <a:srgbClr val="FFFFFF"/>
      </a:lt2>
      <a:accent1>
        <a:srgbClr val="22CCFC"/>
      </a:accent1>
      <a:accent2>
        <a:srgbClr val="FFD563"/>
      </a:accent2>
      <a:accent3>
        <a:srgbClr val="FE4F4F"/>
      </a:accent3>
      <a:accent4>
        <a:srgbClr val="FCB5B7"/>
      </a:accent4>
      <a:accent5>
        <a:srgbClr val="23C16F"/>
      </a:accent5>
      <a:accent6>
        <a:srgbClr val="A0EFC9"/>
      </a:accent6>
      <a:hlink>
        <a:srgbClr val="0CA9BC"/>
      </a:hlink>
      <a:folHlink>
        <a:srgbClr val="C2EC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559</TotalTime>
  <Words>1239</Words>
  <Application>Microsoft Macintosh PowerPoint</Application>
  <PresentationFormat>On-screen Show (16:9)</PresentationFormat>
  <Paragraphs>188</Paragraphs>
  <Slides>29</Slides>
  <Notes>13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Source Sans Pro Light</vt:lpstr>
      <vt:lpstr>Roboto</vt:lpstr>
      <vt:lpstr>Arial</vt:lpstr>
      <vt:lpstr>Wingdings</vt:lpstr>
      <vt:lpstr>Courier New</vt:lpstr>
      <vt:lpstr>Lato Hairline</vt:lpstr>
      <vt:lpstr>Lato Light</vt:lpstr>
      <vt:lpstr>Source Sans Pro SemiBold</vt:lpstr>
      <vt:lpstr>Source Sans Pro</vt:lpstr>
      <vt:lpstr>Source Sans Pro ExtraLight</vt:lpstr>
      <vt:lpstr>material</vt:lpstr>
      <vt:lpstr>An Evaluation Of Transfer Learning for  Classifying Sales Engagement Emails at Large Scale </vt:lpstr>
      <vt:lpstr>Outline</vt:lpstr>
      <vt:lpstr>Background: Sales Engagement Platform</vt:lpstr>
      <vt:lpstr>Sales Engagement: the book (March 2019)</vt:lpstr>
      <vt:lpstr>Sales Engagement Platform (SEP)</vt:lpstr>
      <vt:lpstr>PowerPoint Presentation</vt:lpstr>
      <vt:lpstr>Delivering Value Across the Customer Life Cycle</vt:lpstr>
      <vt:lpstr>SEP Encodes and Automates Sales Activities into Workflows</vt:lpstr>
      <vt:lpstr>Problem:  Email Intent Classification @ SEP</vt:lpstr>
      <vt:lpstr>Email Intent Classification @ SEP: What &amp; Why?</vt:lpstr>
      <vt:lpstr>Email Intent Classification @ SEP: Why is it challenging?</vt:lpstr>
      <vt:lpstr>High Performance Transfer Learning for Email Intent Classification @ SEP:  Research Goal and Research Questions  Experiments &amp; Dataset</vt:lpstr>
      <vt:lpstr>High Performance Transfer Learning</vt:lpstr>
      <vt:lpstr>Research Goal and Questions </vt:lpstr>
      <vt:lpstr>Pretrained LMs and Embeddings Used</vt:lpstr>
      <vt:lpstr>Experimental Email Dataset</vt:lpstr>
      <vt:lpstr>Example Intents and Emails</vt:lpstr>
      <vt:lpstr>Two Sets of Experiment Runs</vt:lpstr>
      <vt:lpstr>Feature-based Approach</vt:lpstr>
      <vt:lpstr>Fine-tuning Approach</vt:lpstr>
      <vt:lpstr>Results</vt:lpstr>
      <vt:lpstr>Result (1): Different Embeddings</vt:lpstr>
      <vt:lpstr>Result (2): Scaling Effect with Different Training Sizes</vt:lpstr>
      <vt:lpstr>Model Training Time</vt:lpstr>
      <vt:lpstr>tSNE Visualization of Testing Dataset Prediction Results</vt:lpstr>
      <vt:lpstr>Summary</vt:lpstr>
      <vt:lpstr>Limitation and Future Work</vt:lpstr>
      <vt:lpstr>Limitation and Future Work</vt:lpstr>
      <vt:lpstr>Thanks! 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Evaluation Of Transfer Learning for  Classifying Sales Engagement Emails at Large Scale </dc:title>
  <cp:lastModifiedBy>Yong Liu</cp:lastModifiedBy>
  <cp:revision>57</cp:revision>
  <dcterms:modified xsi:type="dcterms:W3CDTF">2019-05-14T05:52:23Z</dcterms:modified>
</cp:coreProperties>
</file>